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21" r:id="rId2"/>
    <p:sldId id="323" r:id="rId3"/>
    <p:sldId id="381" r:id="rId4"/>
    <p:sldId id="395" r:id="rId5"/>
    <p:sldId id="396" r:id="rId6"/>
    <p:sldId id="350" r:id="rId7"/>
    <p:sldId id="354" r:id="rId8"/>
    <p:sldId id="332" r:id="rId9"/>
    <p:sldId id="328" r:id="rId10"/>
    <p:sldId id="397" r:id="rId11"/>
    <p:sldId id="329" r:id="rId12"/>
    <p:sldId id="355" r:id="rId13"/>
    <p:sldId id="330" r:id="rId14"/>
    <p:sldId id="401" r:id="rId15"/>
    <p:sldId id="402" r:id="rId16"/>
    <p:sldId id="403" r:id="rId17"/>
    <p:sldId id="400" r:id="rId18"/>
    <p:sldId id="404" r:id="rId19"/>
    <p:sldId id="360" r:id="rId20"/>
    <p:sldId id="335" r:id="rId21"/>
    <p:sldId id="336" r:id="rId22"/>
    <p:sldId id="377" r:id="rId23"/>
    <p:sldId id="357" r:id="rId24"/>
    <p:sldId id="358" r:id="rId25"/>
    <p:sldId id="362" r:id="rId26"/>
    <p:sldId id="337" r:id="rId27"/>
    <p:sldId id="378" r:id="rId28"/>
    <p:sldId id="371" r:id="rId29"/>
    <p:sldId id="364" r:id="rId30"/>
    <p:sldId id="372" r:id="rId31"/>
    <p:sldId id="373" r:id="rId32"/>
    <p:sldId id="374" r:id="rId33"/>
    <p:sldId id="365" r:id="rId34"/>
    <p:sldId id="327" r:id="rId35"/>
    <p:sldId id="379" r:id="rId36"/>
    <p:sldId id="353" r:id="rId37"/>
    <p:sldId id="351" r:id="rId38"/>
    <p:sldId id="352" r:id="rId39"/>
    <p:sldId id="376" r:id="rId40"/>
    <p:sldId id="375" r:id="rId41"/>
    <p:sldId id="338" r:id="rId42"/>
    <p:sldId id="366" r:id="rId43"/>
    <p:sldId id="370" r:id="rId44"/>
    <p:sldId id="368" r:id="rId45"/>
    <p:sldId id="369" r:id="rId46"/>
    <p:sldId id="339" r:id="rId47"/>
    <p:sldId id="340" r:id="rId48"/>
    <p:sldId id="341" r:id="rId49"/>
    <p:sldId id="342" r:id="rId50"/>
    <p:sldId id="343" r:id="rId51"/>
    <p:sldId id="344" r:id="rId52"/>
    <p:sldId id="345" r:id="rId53"/>
    <p:sldId id="399" r:id="rId54"/>
    <p:sldId id="398" r:id="rId55"/>
    <p:sldId id="380" r:id="rId56"/>
    <p:sldId id="405" r:id="rId57"/>
    <p:sldId id="347" r:id="rId5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megapoint presentation" id="{14166551-5568-6F49-A310-C4C1B586135C}">
          <p14:sldIdLst>
            <p14:sldId id="321"/>
            <p14:sldId id="323"/>
            <p14:sldId id="381"/>
            <p14:sldId id="395"/>
            <p14:sldId id="396"/>
            <p14:sldId id="350"/>
            <p14:sldId id="354"/>
            <p14:sldId id="332"/>
            <p14:sldId id="328"/>
            <p14:sldId id="397"/>
            <p14:sldId id="329"/>
            <p14:sldId id="355"/>
            <p14:sldId id="330"/>
            <p14:sldId id="401"/>
            <p14:sldId id="402"/>
            <p14:sldId id="403"/>
            <p14:sldId id="400"/>
            <p14:sldId id="404"/>
            <p14:sldId id="360"/>
            <p14:sldId id="335"/>
            <p14:sldId id="336"/>
            <p14:sldId id="377"/>
            <p14:sldId id="357"/>
            <p14:sldId id="358"/>
            <p14:sldId id="362"/>
            <p14:sldId id="337"/>
            <p14:sldId id="378"/>
            <p14:sldId id="371"/>
            <p14:sldId id="364"/>
            <p14:sldId id="372"/>
            <p14:sldId id="373"/>
            <p14:sldId id="374"/>
            <p14:sldId id="365"/>
            <p14:sldId id="327"/>
            <p14:sldId id="379"/>
            <p14:sldId id="353"/>
            <p14:sldId id="351"/>
            <p14:sldId id="352"/>
            <p14:sldId id="376"/>
            <p14:sldId id="375"/>
            <p14:sldId id="338"/>
            <p14:sldId id="366"/>
            <p14:sldId id="370"/>
            <p14:sldId id="368"/>
            <p14:sldId id="369"/>
            <p14:sldId id="339"/>
            <p14:sldId id="340"/>
            <p14:sldId id="341"/>
            <p14:sldId id="342"/>
            <p14:sldId id="343"/>
            <p14:sldId id="344"/>
            <p14:sldId id="345"/>
            <p14:sldId id="399"/>
            <p14:sldId id="398"/>
            <p14:sldId id="380"/>
            <p14:sldId id="405"/>
            <p14:sldId id="347"/>
          </p14:sldIdLst>
        </p14:section>
      </p14:sectionLst>
    </p:ext>
    <p:ext uri="{EFAFB233-063F-42B5-8137-9DF3F51BA10A}">
      <p15:sldGuideLst xmlns:p15="http://schemas.microsoft.com/office/powerpoint/2012/main">
        <p15:guide id="1" orient="horz" pos="309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7D2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4577A1-79B4-6CF2-8E4D-995F11EE3F43}" v="11" dt="2022-09-29T18:35:18.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1"/>
    <p:restoredTop sz="55008"/>
  </p:normalViewPr>
  <p:slideViewPr>
    <p:cSldViewPr snapToGrid="0" snapToObjects="1">
      <p:cViewPr varScale="1">
        <p:scale>
          <a:sx n="58" d="100"/>
          <a:sy n="58" d="100"/>
        </p:scale>
        <p:origin x="2968" y="192"/>
      </p:cViewPr>
      <p:guideLst>
        <p:guide orient="horz" pos="309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66" d="100"/>
          <a:sy n="166" d="100"/>
        </p:scale>
        <p:origin x="2624"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Berglund" userId="S::andrea.berglund@omegapoint.se::2c6b49c8-2078-40f2-af42-754d82c72b88" providerId="AD" clId="Web-{D54577A1-79B4-6CF2-8E4D-995F11EE3F43}"/>
    <pc:docChg chg="modSld">
      <pc:chgData name="Andrea Berglund" userId="S::andrea.berglund@omegapoint.se::2c6b49c8-2078-40f2-af42-754d82c72b88" providerId="AD" clId="Web-{D54577A1-79B4-6CF2-8E4D-995F11EE3F43}" dt="2022-09-29T18:35:18.400" v="595" actId="20577"/>
      <pc:docMkLst>
        <pc:docMk/>
      </pc:docMkLst>
      <pc:sldChg chg="modSp">
        <pc:chgData name="Andrea Berglund" userId="S::andrea.berglund@omegapoint.se::2c6b49c8-2078-40f2-af42-754d82c72b88" providerId="AD" clId="Web-{D54577A1-79B4-6CF2-8E4D-995F11EE3F43}" dt="2022-09-29T18:35:18.400" v="595" actId="20577"/>
        <pc:sldMkLst>
          <pc:docMk/>
          <pc:sldMk cId="1528071447" sldId="321"/>
        </pc:sldMkLst>
        <pc:spChg chg="mod">
          <ac:chgData name="Andrea Berglund" userId="S::andrea.berglund@omegapoint.se::2c6b49c8-2078-40f2-af42-754d82c72b88" providerId="AD" clId="Web-{D54577A1-79B4-6CF2-8E4D-995F11EE3F43}" dt="2022-09-29T18:35:18.400" v="595" actId="20577"/>
          <ac:spMkLst>
            <pc:docMk/>
            <pc:sldMk cId="1528071447" sldId="321"/>
            <ac:spMk id="2" creationId="{DDC59C81-97BD-B149-B7BC-C1C27A6AD8F1}"/>
          </ac:spMkLst>
        </pc:spChg>
      </pc:sldChg>
      <pc:sldChg chg="modNotes">
        <pc:chgData name="Andrea Berglund" userId="S::andrea.berglund@omegapoint.se::2c6b49c8-2078-40f2-af42-754d82c72b88" providerId="AD" clId="Web-{D54577A1-79B4-6CF2-8E4D-995F11EE3F43}" dt="2022-09-29T18:25:36.362" v="588"/>
        <pc:sldMkLst>
          <pc:docMk/>
          <pc:sldMk cId="3950419784" sldId="335"/>
        </pc:sldMkLst>
      </pc:sldChg>
      <pc:sldChg chg="modSp">
        <pc:chgData name="Andrea Berglund" userId="S::andrea.berglund@omegapoint.se::2c6b49c8-2078-40f2-af42-754d82c72b88" providerId="AD" clId="Web-{D54577A1-79B4-6CF2-8E4D-995F11EE3F43}" dt="2022-09-29T18:25:42.597" v="590" actId="20577"/>
        <pc:sldMkLst>
          <pc:docMk/>
          <pc:sldMk cId="3458524341" sldId="336"/>
        </pc:sldMkLst>
        <pc:spChg chg="mod">
          <ac:chgData name="Andrea Berglund" userId="S::andrea.berglund@omegapoint.se::2c6b49c8-2078-40f2-af42-754d82c72b88" providerId="AD" clId="Web-{D54577A1-79B4-6CF2-8E4D-995F11EE3F43}" dt="2022-09-29T18:25:42.597" v="590" actId="20577"/>
          <ac:spMkLst>
            <pc:docMk/>
            <pc:sldMk cId="3458524341" sldId="336"/>
            <ac:spMk id="2" creationId="{86191DB3-B8FA-5A4D-AD12-5703D48510AB}"/>
          </ac:spMkLst>
        </pc:spChg>
      </pc:sldChg>
      <pc:sldChg chg="modNotes">
        <pc:chgData name="Andrea Berglund" userId="S::andrea.berglund@omegapoint.se::2c6b49c8-2078-40f2-af42-754d82c72b88" providerId="AD" clId="Web-{D54577A1-79B4-6CF2-8E4D-995F11EE3F43}" dt="2022-09-29T18:23:59.470" v="567"/>
        <pc:sldMkLst>
          <pc:docMk/>
          <pc:sldMk cId="3770646259" sldId="359"/>
        </pc:sldMkLst>
      </pc:sldChg>
      <pc:sldChg chg="modNotes">
        <pc:chgData name="Andrea Berglund" userId="S::andrea.berglund@omegapoint.se::2c6b49c8-2078-40f2-af42-754d82c72b88" providerId="AD" clId="Web-{D54577A1-79B4-6CF2-8E4D-995F11EE3F43}" dt="2022-09-29T18:24:39.315" v="582"/>
        <pc:sldMkLst>
          <pc:docMk/>
          <pc:sldMk cId="1486427874" sldId="36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17B3C795-7A70-C14A-98AA-210F93A2BC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a:extLst>
              <a:ext uri="{FF2B5EF4-FFF2-40B4-BE49-F238E27FC236}">
                <a16:creationId xmlns:a16="http://schemas.microsoft.com/office/drawing/2014/main" id="{2F32FB05-0D53-2C4C-86E7-E8AC3077B9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743ED2-DA0A-1346-9C73-A449D08FBA65}" type="datetimeFigureOut">
              <a:rPr lang="sv-SE" smtClean="0"/>
              <a:t>2022-11-15</a:t>
            </a:fld>
            <a:endParaRPr lang="sv-SE"/>
          </a:p>
        </p:txBody>
      </p:sp>
      <p:sp>
        <p:nvSpPr>
          <p:cNvPr id="4" name="Platshållare för sidfot 3">
            <a:extLst>
              <a:ext uri="{FF2B5EF4-FFF2-40B4-BE49-F238E27FC236}">
                <a16:creationId xmlns:a16="http://schemas.microsoft.com/office/drawing/2014/main" id="{522141BB-4483-B443-BBA7-C6E6928D28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a:extLst>
              <a:ext uri="{FF2B5EF4-FFF2-40B4-BE49-F238E27FC236}">
                <a16:creationId xmlns:a16="http://schemas.microsoft.com/office/drawing/2014/main" id="{54DC4E89-F2BE-B648-A135-1CA2888D6D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1E87B20-F68F-AF41-9A9D-EC0231F361DC}" type="slidenum">
              <a:rPr lang="sv-SE" smtClean="0"/>
              <a:t>‹#›</a:t>
            </a:fld>
            <a:endParaRPr lang="sv-SE"/>
          </a:p>
        </p:txBody>
      </p:sp>
    </p:spTree>
    <p:extLst>
      <p:ext uri="{BB962C8B-B14F-4D97-AF65-F5344CB8AC3E}">
        <p14:creationId xmlns:p14="http://schemas.microsoft.com/office/powerpoint/2010/main" val="13386027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F567AD-65F3-0A42-8679-ADCB15EAC150}" type="datetimeFigureOut">
              <a:rPr lang="sv-SE" smtClean="0"/>
              <a:t>2022-11-15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8A226-8BCB-D848-AF9C-E8FB4F3A389A}" type="slidenum">
              <a:rPr lang="sv-SE" smtClean="0"/>
              <a:t>‹#›</a:t>
            </a:fld>
            <a:endParaRPr lang="sv-SE"/>
          </a:p>
        </p:txBody>
      </p:sp>
    </p:spTree>
    <p:extLst>
      <p:ext uri="{BB962C8B-B14F-4D97-AF65-F5344CB8AC3E}">
        <p14:creationId xmlns:p14="http://schemas.microsoft.com/office/powerpoint/2010/main" val="21863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Välkomna, roligt att ni är här! </a:t>
            </a:r>
          </a:p>
          <a:p>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Jag är här för att jag vill förmedla verktyg jag använder mig av för att att skapa trygga team, verktyg som jag ser får människor att må bra och trivas på jobbet och i och med det levererar bättre mjukvara.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Att trygga team </a:t>
            </a:r>
            <a:r>
              <a:rPr lang="sv-SE" sz="1200" kern="1200" dirty="0" err="1">
                <a:solidFill>
                  <a:schemeClr val="tx1"/>
                </a:solidFill>
                <a:effectLst/>
                <a:latin typeface="+mn-lt"/>
                <a:ea typeface="+mn-ea"/>
                <a:cs typeface="+mn-cs"/>
              </a:rPr>
              <a:t>leverar</a:t>
            </a:r>
            <a:r>
              <a:rPr lang="sv-SE" sz="1200" kern="1200" dirty="0">
                <a:solidFill>
                  <a:schemeClr val="tx1"/>
                </a:solidFill>
                <a:effectLst/>
                <a:latin typeface="+mn-lt"/>
                <a:ea typeface="+mn-ea"/>
                <a:cs typeface="+mn-cs"/>
              </a:rPr>
              <a:t> bättre är inte nått som jag kommit  på själv, utan bland annat Googles forsknings team frågade sig ”Vad gör ett team effektivt på Google” och kom fram till och myntade begreppet ”</a:t>
            </a:r>
            <a:r>
              <a:rPr lang="sv-SE" sz="1200" kern="1200" dirty="0" err="1">
                <a:solidFill>
                  <a:schemeClr val="tx1"/>
                </a:solidFill>
                <a:effectLst/>
                <a:latin typeface="+mn-lt"/>
                <a:ea typeface="+mn-ea"/>
                <a:cs typeface="+mn-cs"/>
              </a:rPr>
              <a:t>Psychological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Safety</a:t>
            </a:r>
            <a:r>
              <a:rPr lang="sv-SE" sz="1200" kern="1200" dirty="0">
                <a:solidFill>
                  <a:schemeClr val="tx1"/>
                </a:solidFill>
                <a:effectLst/>
                <a:latin typeface="+mn-lt"/>
                <a:ea typeface="+mn-ea"/>
                <a:cs typeface="+mn-cs"/>
              </a:rPr>
              <a:t>” som en förutsättning för att få levererande och stabila team. Jag kommer inte prata så mycket om deras forskning, utan kommer att gå igenom andra metoder och strategier som jag bland annat fått från feministiska gräsrotsrörelsen. </a:t>
            </a:r>
            <a:r>
              <a:rPr lang="sv-SE" sz="1200" kern="1200" dirty="0" err="1">
                <a:solidFill>
                  <a:schemeClr val="tx1"/>
                </a:solidFill>
                <a:effectLst/>
                <a:latin typeface="+mn-lt"/>
                <a:ea typeface="+mn-ea"/>
                <a:cs typeface="+mn-cs"/>
              </a:rPr>
              <a:t>Psychological</a:t>
            </a:r>
            <a:r>
              <a:rPr lang="sv-SE" sz="1200" kern="1200" dirty="0">
                <a:solidFill>
                  <a:schemeClr val="tx1"/>
                </a:solidFill>
                <a:effectLst/>
                <a:latin typeface="+mn-lt"/>
                <a:ea typeface="+mn-ea"/>
                <a:cs typeface="+mn-cs"/>
              </a:rPr>
              <a:t> </a:t>
            </a:r>
            <a:r>
              <a:rPr lang="sv-SE" sz="1200" kern="1200" dirty="0" err="1">
                <a:solidFill>
                  <a:schemeClr val="tx1"/>
                </a:solidFill>
                <a:effectLst/>
                <a:latin typeface="+mn-lt"/>
                <a:ea typeface="+mn-ea"/>
                <a:cs typeface="+mn-cs"/>
              </a:rPr>
              <a:t>safety</a:t>
            </a:r>
            <a:r>
              <a:rPr lang="sv-SE" sz="1200" kern="1200" dirty="0">
                <a:solidFill>
                  <a:schemeClr val="tx1"/>
                </a:solidFill>
                <a:effectLst/>
                <a:latin typeface="+mn-lt"/>
                <a:ea typeface="+mn-ea"/>
                <a:cs typeface="+mn-cs"/>
              </a:rPr>
              <a:t> är typ målet, jag vill förmedla metoder för att nå dit.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I den här presentationen kommer jag att använda ordet team, då det är min vardag, men jag tycker dessa tekniker går att applicera även i andra sammanhang, och vare sig du är i ledande position eller inte.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Jag får också förvarna om att jag går rätt fort fram och tar upp rätt olika aspekter av vad som påverkar tryggheten i ett team. Min förhoppning är att du hittar en eller ett par saker som tilltalar just dig som du kommer ta reda på mer 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Så vad ska jag prata om idag… </a:t>
            </a:r>
          </a:p>
        </p:txBody>
      </p:sp>
      <p:sp>
        <p:nvSpPr>
          <p:cNvPr id="4" name="Platshållare för bildnummer 3"/>
          <p:cNvSpPr>
            <a:spLocks noGrp="1"/>
          </p:cNvSpPr>
          <p:nvPr>
            <p:ph type="sldNum" sz="quarter" idx="5"/>
          </p:nvPr>
        </p:nvSpPr>
        <p:spPr/>
        <p:txBody>
          <a:bodyPr/>
          <a:lstStyle/>
          <a:p>
            <a:fld id="{BC58A226-8BCB-D848-AF9C-E8FB4F3A389A}" type="slidenum">
              <a:rPr lang="sv-SE" smtClean="0"/>
              <a:t>1</a:t>
            </a:fld>
            <a:endParaRPr lang="sv-SE"/>
          </a:p>
        </p:txBody>
      </p:sp>
    </p:spTree>
    <p:extLst>
      <p:ext uri="{BB962C8B-B14F-4D97-AF65-F5344CB8AC3E}">
        <p14:creationId xmlns:p14="http://schemas.microsoft.com/office/powerpoint/2010/main" val="23928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noProof="0" dirty="0"/>
              <a:t>Alla hinder vi människor behöver ta oss över är inte fysiska, utan ibland sätter vi upp trösklar för oss själva, inre psykologiska hinder.. Vi läser av normer, tolkar omgivningen och får oss att tro att vi inte </a:t>
            </a:r>
            <a:r>
              <a:rPr lang="sv-SE" noProof="0" dirty="0" err="1"/>
              <a:t>passer</a:t>
            </a:r>
            <a:r>
              <a:rPr lang="sv-SE" noProof="0" dirty="0"/>
              <a:t> in i en </a:t>
            </a:r>
            <a:r>
              <a:rPr lang="sv-SE" noProof="0" dirty="0" err="1"/>
              <a:t>specific</a:t>
            </a:r>
            <a:r>
              <a:rPr lang="sv-SE" noProof="0" dirty="0"/>
              <a:t> bransch, eller inte har rätt kvalifikationer för att söka en viss utbildning. </a:t>
            </a:r>
          </a:p>
          <a:p>
            <a:r>
              <a:rPr lang="sv-SE" noProof="0" dirty="0"/>
              <a:t>Några av dessa hjärnspöken (och som jag tycker är viktiga att åtminstone hört talas om) är…</a:t>
            </a:r>
            <a:endParaRPr lang="sv-SE"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10</a:t>
            </a:fld>
            <a:endParaRPr lang="sv-SE"/>
          </a:p>
        </p:txBody>
      </p:sp>
    </p:spTree>
    <p:extLst>
      <p:ext uri="{BB962C8B-B14F-4D97-AF65-F5344CB8AC3E}">
        <p14:creationId xmlns:p14="http://schemas.microsoft.com/office/powerpoint/2010/main" val="3104947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noProof="0" dirty="0" err="1"/>
              <a:t>Debugging</a:t>
            </a:r>
            <a:r>
              <a:rPr lang="sv-SE" noProof="0" dirty="0"/>
              <a:t> the gendergap – tar upp forskning om myten att kvinnor generellt är sämre på matte… </a:t>
            </a:r>
            <a:br>
              <a:rPr lang="sv-SE" noProof="0" dirty="0"/>
            </a:br>
            <a:endParaRPr lang="sv-SE" noProof="0" dirty="0"/>
          </a:p>
          <a:p>
            <a:r>
              <a:rPr lang="sv-SE" noProof="0" dirty="0"/>
              <a:t>Bra att tänka på, prata om och kanske hjälpa era anställda att identifiera. För oftast hjälper det att sätta fingret på en viss känsla för att den inte ska bli lika jobbig. </a:t>
            </a:r>
          </a:p>
        </p:txBody>
      </p:sp>
      <p:sp>
        <p:nvSpPr>
          <p:cNvPr id="4" name="Platshållare för bildnummer 3"/>
          <p:cNvSpPr>
            <a:spLocks noGrp="1"/>
          </p:cNvSpPr>
          <p:nvPr>
            <p:ph type="sldNum" sz="quarter" idx="5"/>
          </p:nvPr>
        </p:nvSpPr>
        <p:spPr/>
        <p:txBody>
          <a:bodyPr/>
          <a:lstStyle/>
          <a:p>
            <a:fld id="{BC58A226-8BCB-D848-AF9C-E8FB4F3A389A}" type="slidenum">
              <a:rPr lang="sv-SE" smtClean="0"/>
              <a:t>11</a:t>
            </a:fld>
            <a:endParaRPr lang="sv-SE"/>
          </a:p>
        </p:txBody>
      </p:sp>
    </p:spTree>
    <p:extLst>
      <p:ext uri="{BB962C8B-B14F-4D97-AF65-F5344CB8AC3E}">
        <p14:creationId xmlns:p14="http://schemas.microsoft.com/office/powerpoint/2010/main" val="4286712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12</a:t>
            </a:fld>
            <a:endParaRPr lang="sv-SE"/>
          </a:p>
        </p:txBody>
      </p:sp>
    </p:spTree>
    <p:extLst>
      <p:ext uri="{BB962C8B-B14F-4D97-AF65-F5344CB8AC3E}">
        <p14:creationId xmlns:p14="http://schemas.microsoft.com/office/powerpoint/2010/main" val="297302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13</a:t>
            </a:fld>
            <a:endParaRPr lang="sv-SE"/>
          </a:p>
        </p:txBody>
      </p:sp>
    </p:spTree>
    <p:extLst>
      <p:ext uri="{BB962C8B-B14F-4D97-AF65-F5344CB8AC3E}">
        <p14:creationId xmlns:p14="http://schemas.microsoft.com/office/powerpoint/2010/main" val="3596978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defRPr/>
            </a:pPr>
            <a:r>
              <a:rPr lang="sv-SE" dirty="0">
                <a:cs typeface="Calibri" panose="020F0502020204030204"/>
              </a:rPr>
              <a:t>Vad är det? </a:t>
            </a:r>
          </a:p>
        </p:txBody>
      </p:sp>
      <p:sp>
        <p:nvSpPr>
          <p:cNvPr id="4" name="Platshållare för bildnummer 3"/>
          <p:cNvSpPr>
            <a:spLocks noGrp="1"/>
          </p:cNvSpPr>
          <p:nvPr>
            <p:ph type="sldNum" sz="quarter" idx="5"/>
          </p:nvPr>
        </p:nvSpPr>
        <p:spPr/>
        <p:txBody>
          <a:bodyPr/>
          <a:lstStyle/>
          <a:p>
            <a:fld id="{BC58A226-8BCB-D848-AF9C-E8FB4F3A389A}" type="slidenum">
              <a:rPr lang="sv-SE" smtClean="0"/>
              <a:t>14</a:t>
            </a:fld>
            <a:endParaRPr lang="sv-SE"/>
          </a:p>
        </p:txBody>
      </p:sp>
    </p:spTree>
    <p:extLst>
      <p:ext uri="{BB962C8B-B14F-4D97-AF65-F5344CB8AC3E}">
        <p14:creationId xmlns:p14="http://schemas.microsoft.com/office/powerpoint/2010/main" val="585984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defRPr/>
            </a:pPr>
            <a:r>
              <a:rPr lang="sv-SE" dirty="0">
                <a:cs typeface="Calibri" panose="020F0502020204030204"/>
              </a:rPr>
              <a:t>Vad är det att vara </a:t>
            </a:r>
            <a:r>
              <a:rPr lang="sv-SE" dirty="0" err="1">
                <a:cs typeface="Calibri" panose="020F0502020204030204"/>
              </a:rPr>
              <a:t>normkritisk</a:t>
            </a:r>
            <a:r>
              <a:rPr lang="sv-SE" dirty="0">
                <a:cs typeface="Calibri" panose="020F0502020204030204"/>
              </a:rPr>
              <a:t>?</a:t>
            </a:r>
          </a:p>
          <a:p>
            <a:pPr>
              <a:defRPr/>
            </a:pPr>
            <a:endParaRPr lang="sv-SE" dirty="0">
              <a:cs typeface="Calibri" panose="020F0502020204030204"/>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15</a:t>
            </a:fld>
            <a:endParaRPr lang="sv-SE"/>
          </a:p>
        </p:txBody>
      </p:sp>
    </p:spTree>
    <p:extLst>
      <p:ext uri="{BB962C8B-B14F-4D97-AF65-F5344CB8AC3E}">
        <p14:creationId xmlns:p14="http://schemas.microsoft.com/office/powerpoint/2010/main" val="1158843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defRPr/>
            </a:pPr>
            <a:r>
              <a:rPr lang="sv-SE" dirty="0">
                <a:cs typeface="Calibri" panose="020F0502020204030204"/>
              </a:rPr>
              <a:t>Många normer är väldigt bra! Så som att vi i Sverige har en norm med gratis skola, förskola och sjukvård. Eller att inte vara en </a:t>
            </a:r>
            <a:r>
              <a:rPr lang="sv-SE" dirty="0" err="1">
                <a:cs typeface="Calibri" panose="020F0502020204030204"/>
              </a:rPr>
              <a:t>duche</a:t>
            </a:r>
            <a:r>
              <a:rPr lang="sv-SE" dirty="0">
                <a:cs typeface="Calibri" panose="020F0502020204030204"/>
              </a:rPr>
              <a:t>. Normer lever och förändras övertid, som det att aga barn. Förut var det en vanlig del av barnuppfostran, nu är det något som vi ser ner på  - alltså har normen kring det helt förändrats. </a:t>
            </a:r>
          </a:p>
          <a:p>
            <a:pPr>
              <a:defRPr/>
            </a:pPr>
            <a:endParaRPr lang="sv-SE" dirty="0">
              <a:cs typeface="Calibri" panose="020F0502020204030204"/>
            </a:endParaRPr>
          </a:p>
          <a:p>
            <a:pPr>
              <a:defRPr/>
            </a:pPr>
            <a:r>
              <a:rPr lang="sv-SE" dirty="0">
                <a:cs typeface="Calibri" panose="020F0502020204030204"/>
              </a:rPr>
              <a:t>Jag hade kunnat prata så mycket mer om normer och om varför jag tycker det är intressant och viktigt att prata om, men vi har inte jätte mycket tid på oss, så jag väljer att ta upp ett par saker kring hur normer påverkar vår </a:t>
            </a:r>
            <a:r>
              <a:rPr lang="sv-SE" dirty="0" err="1">
                <a:cs typeface="Calibri" panose="020F0502020204030204"/>
              </a:rPr>
              <a:t>branch</a:t>
            </a:r>
            <a:r>
              <a:rPr lang="sv-SE" dirty="0">
                <a:cs typeface="Calibri" panose="020F0502020204030204"/>
              </a:rPr>
              <a:t>. </a:t>
            </a:r>
          </a:p>
        </p:txBody>
      </p:sp>
      <p:sp>
        <p:nvSpPr>
          <p:cNvPr id="4" name="Platshållare för bildnummer 3"/>
          <p:cNvSpPr>
            <a:spLocks noGrp="1"/>
          </p:cNvSpPr>
          <p:nvPr>
            <p:ph type="sldNum" sz="quarter" idx="5"/>
          </p:nvPr>
        </p:nvSpPr>
        <p:spPr/>
        <p:txBody>
          <a:bodyPr/>
          <a:lstStyle/>
          <a:p>
            <a:fld id="{BC58A226-8BCB-D848-AF9C-E8FB4F3A389A}" type="slidenum">
              <a:rPr lang="sv-SE" smtClean="0"/>
              <a:t>16</a:t>
            </a:fld>
            <a:endParaRPr lang="sv-SE"/>
          </a:p>
        </p:txBody>
      </p:sp>
    </p:spTree>
    <p:extLst>
      <p:ext uri="{BB962C8B-B14F-4D97-AF65-F5344CB8AC3E}">
        <p14:creationId xmlns:p14="http://schemas.microsoft.com/office/powerpoint/2010/main" val="1373489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defRPr/>
            </a:pPr>
            <a:endParaRPr lang="sv-SE" dirty="0">
              <a:cs typeface="Calibri" panose="020F0502020204030204"/>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17</a:t>
            </a:fld>
            <a:endParaRPr lang="sv-SE"/>
          </a:p>
        </p:txBody>
      </p:sp>
    </p:spTree>
    <p:extLst>
      <p:ext uri="{BB962C8B-B14F-4D97-AF65-F5344CB8AC3E}">
        <p14:creationId xmlns:p14="http://schemas.microsoft.com/office/powerpoint/2010/main" val="2112054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defRPr/>
            </a:pPr>
            <a:r>
              <a:rPr lang="en-GB" dirty="0" err="1"/>
              <a:t>Första</a:t>
            </a:r>
            <a:r>
              <a:rPr lang="en-GB" dirty="0"/>
              <a:t> </a:t>
            </a:r>
            <a:r>
              <a:rPr lang="en-GB" dirty="0" err="1"/>
              <a:t>året</a:t>
            </a:r>
            <a:r>
              <a:rPr lang="en-GB" dirty="0"/>
              <a:t> jag var </a:t>
            </a:r>
            <a:r>
              <a:rPr lang="en-GB" dirty="0" err="1"/>
              <a:t>på</a:t>
            </a:r>
            <a:r>
              <a:rPr lang="en-GB" dirty="0"/>
              <a:t> Geek girl meetup – </a:t>
            </a:r>
            <a:r>
              <a:rPr lang="en-GB" dirty="0" err="1"/>
              <a:t>som</a:t>
            </a:r>
            <a:r>
              <a:rPr lang="en-GB" dirty="0"/>
              <a:t> </a:t>
            </a:r>
            <a:r>
              <a:rPr lang="en-GB" dirty="0" err="1"/>
              <a:t>är</a:t>
            </a:r>
            <a:r>
              <a:rPr lang="en-GB" dirty="0"/>
              <a:t> </a:t>
            </a:r>
            <a:r>
              <a:rPr lang="en-GB" dirty="0" err="1"/>
              <a:t>en</a:t>
            </a:r>
            <a:r>
              <a:rPr lang="en-GB" dirty="0"/>
              <a:t> Geek-</a:t>
            </a:r>
            <a:r>
              <a:rPr lang="en-GB" dirty="0" err="1"/>
              <a:t>konferens</a:t>
            </a:r>
            <a:r>
              <a:rPr lang="en-GB" dirty="0"/>
              <a:t> </a:t>
            </a:r>
            <a:r>
              <a:rPr lang="en-GB" dirty="0" err="1"/>
              <a:t>av</a:t>
            </a:r>
            <a:r>
              <a:rPr lang="en-GB" dirty="0"/>
              <a:t> </a:t>
            </a:r>
            <a:r>
              <a:rPr lang="en-GB" dirty="0" err="1"/>
              <a:t>tjejer</a:t>
            </a:r>
            <a:r>
              <a:rPr lang="en-GB" dirty="0"/>
              <a:t> för </a:t>
            </a:r>
            <a:r>
              <a:rPr lang="en-GB" dirty="0" err="1"/>
              <a:t>tjejer</a:t>
            </a:r>
            <a:r>
              <a:rPr lang="en-GB" dirty="0"/>
              <a:t> – </a:t>
            </a:r>
            <a:r>
              <a:rPr lang="en-GB" dirty="0" err="1"/>
              <a:t>så</a:t>
            </a:r>
            <a:r>
              <a:rPr lang="en-GB" dirty="0"/>
              <a:t> </a:t>
            </a:r>
            <a:r>
              <a:rPr lang="en-GB" dirty="0" err="1"/>
              <a:t>berättade</a:t>
            </a:r>
            <a:r>
              <a:rPr lang="en-GB" dirty="0"/>
              <a:t> </a:t>
            </a:r>
            <a:r>
              <a:rPr lang="en-GB" dirty="0" err="1"/>
              <a:t>en</a:t>
            </a:r>
            <a:r>
              <a:rPr lang="en-GB" dirty="0"/>
              <a:t> </a:t>
            </a:r>
            <a:r>
              <a:rPr lang="en-GB" dirty="0" err="1"/>
              <a:t>talare</a:t>
            </a:r>
            <a:r>
              <a:rPr lang="en-GB" dirty="0"/>
              <a:t> om </a:t>
            </a:r>
            <a:r>
              <a:rPr lang="en-GB" dirty="0" err="1"/>
              <a:t>när</a:t>
            </a:r>
            <a:r>
              <a:rPr lang="en-GB" dirty="0"/>
              <a:t> hon </a:t>
            </a:r>
            <a:r>
              <a:rPr lang="en-GB" dirty="0" err="1"/>
              <a:t>började</a:t>
            </a:r>
            <a:r>
              <a:rPr lang="en-GB" dirty="0"/>
              <a:t> </a:t>
            </a:r>
            <a:r>
              <a:rPr lang="en-GB" dirty="0" err="1"/>
              <a:t>på</a:t>
            </a:r>
            <a:r>
              <a:rPr lang="en-GB" dirty="0"/>
              <a:t> KTH </a:t>
            </a:r>
            <a:r>
              <a:rPr lang="en-GB" dirty="0" err="1"/>
              <a:t>ingengör</a:t>
            </a:r>
            <a:r>
              <a:rPr lang="en-GB" dirty="0"/>
              <a:t> med </a:t>
            </a:r>
            <a:r>
              <a:rPr lang="en-GB" dirty="0" err="1"/>
              <a:t>fokus</a:t>
            </a:r>
            <a:r>
              <a:rPr lang="en-GB" dirty="0"/>
              <a:t> </a:t>
            </a:r>
            <a:r>
              <a:rPr lang="en-GB" dirty="0" err="1"/>
              <a:t>på</a:t>
            </a:r>
            <a:r>
              <a:rPr lang="en-GB" dirty="0"/>
              <a:t> </a:t>
            </a:r>
            <a:r>
              <a:rPr lang="en-GB" dirty="0" err="1"/>
              <a:t>robotar</a:t>
            </a:r>
            <a:r>
              <a:rPr lang="en-GB" dirty="0"/>
              <a:t>. Det var </a:t>
            </a:r>
            <a:r>
              <a:rPr lang="en-GB" dirty="0" err="1"/>
              <a:t>typ</a:t>
            </a:r>
            <a:r>
              <a:rPr lang="en-GB" dirty="0"/>
              <a:t> den </a:t>
            </a:r>
            <a:r>
              <a:rPr lang="en-GB" dirty="0" err="1"/>
              <a:t>utbildningen</a:t>
            </a:r>
            <a:r>
              <a:rPr lang="en-GB" dirty="0"/>
              <a:t> </a:t>
            </a:r>
            <a:r>
              <a:rPr lang="en-GB" dirty="0" err="1"/>
              <a:t>där</a:t>
            </a:r>
            <a:r>
              <a:rPr lang="en-GB" dirty="0"/>
              <a:t> det </a:t>
            </a:r>
            <a:r>
              <a:rPr lang="en-GB" dirty="0" err="1"/>
              <a:t>tradiotionellt</a:t>
            </a:r>
            <a:r>
              <a:rPr lang="en-GB" dirty="0"/>
              <a:t> var </a:t>
            </a:r>
            <a:r>
              <a:rPr lang="en-GB" dirty="0" err="1"/>
              <a:t>minst</a:t>
            </a:r>
            <a:r>
              <a:rPr lang="en-GB" dirty="0"/>
              <a:t> </a:t>
            </a:r>
            <a:r>
              <a:rPr lang="en-GB" dirty="0" err="1"/>
              <a:t>tjejer</a:t>
            </a:r>
            <a:r>
              <a:rPr lang="en-GB" dirty="0"/>
              <a:t>. </a:t>
            </a:r>
            <a:r>
              <a:rPr lang="en-GB" dirty="0" err="1"/>
              <a:t>När</a:t>
            </a:r>
            <a:r>
              <a:rPr lang="en-GB" dirty="0"/>
              <a:t> hon </a:t>
            </a:r>
            <a:r>
              <a:rPr lang="en-GB" dirty="0" err="1"/>
              <a:t>började</a:t>
            </a:r>
            <a:r>
              <a:rPr lang="en-GB" dirty="0"/>
              <a:t> </a:t>
            </a:r>
            <a:r>
              <a:rPr lang="en-GB" dirty="0" err="1"/>
              <a:t>så</a:t>
            </a:r>
            <a:r>
              <a:rPr lang="en-GB" dirty="0"/>
              <a:t> var </a:t>
            </a:r>
            <a:r>
              <a:rPr lang="en-GB" dirty="0" err="1"/>
              <a:t>hennes</a:t>
            </a:r>
            <a:r>
              <a:rPr lang="en-GB" dirty="0"/>
              <a:t> </a:t>
            </a:r>
            <a:r>
              <a:rPr lang="en-GB" dirty="0" err="1"/>
              <a:t>familj</a:t>
            </a:r>
            <a:r>
              <a:rPr lang="en-GB" dirty="0"/>
              <a:t> </a:t>
            </a:r>
            <a:r>
              <a:rPr lang="en-GB" dirty="0" err="1"/>
              <a:t>och</a:t>
            </a:r>
            <a:r>
              <a:rPr lang="en-GB" dirty="0"/>
              <a:t> </a:t>
            </a:r>
            <a:r>
              <a:rPr lang="en-GB" dirty="0" err="1"/>
              <a:t>vänner</a:t>
            </a:r>
            <a:r>
              <a:rPr lang="en-GB" dirty="0"/>
              <a:t> </a:t>
            </a:r>
            <a:r>
              <a:rPr lang="en-GB" dirty="0" err="1"/>
              <a:t>fundersamma</a:t>
            </a:r>
            <a:r>
              <a:rPr lang="en-GB" dirty="0"/>
              <a:t> </a:t>
            </a:r>
            <a:r>
              <a:rPr lang="en-GB" dirty="0" err="1"/>
              <a:t>och</a:t>
            </a:r>
            <a:r>
              <a:rPr lang="en-GB" dirty="0"/>
              <a:t> </a:t>
            </a:r>
            <a:r>
              <a:rPr lang="en-GB" dirty="0" err="1"/>
              <a:t>så</a:t>
            </a:r>
            <a:r>
              <a:rPr lang="en-GB" dirty="0"/>
              <a:t> </a:t>
            </a:r>
            <a:r>
              <a:rPr lang="en-GB" dirty="0" err="1"/>
              <a:t>snart</a:t>
            </a:r>
            <a:r>
              <a:rPr lang="en-GB" dirty="0"/>
              <a:t> det </a:t>
            </a:r>
            <a:r>
              <a:rPr lang="en-GB" dirty="0" err="1"/>
              <a:t>började</a:t>
            </a:r>
            <a:r>
              <a:rPr lang="en-GB" dirty="0"/>
              <a:t> </a:t>
            </a:r>
            <a:r>
              <a:rPr lang="en-GB" dirty="0" err="1"/>
              <a:t>bli</a:t>
            </a:r>
            <a:r>
              <a:rPr lang="en-GB" dirty="0"/>
              <a:t> </a:t>
            </a:r>
            <a:r>
              <a:rPr lang="en-GB" dirty="0" err="1"/>
              <a:t>tungt</a:t>
            </a:r>
            <a:r>
              <a:rPr lang="en-GB" dirty="0"/>
              <a:t> med </a:t>
            </a:r>
            <a:r>
              <a:rPr lang="en-GB" dirty="0" err="1"/>
              <a:t>tentorna</a:t>
            </a:r>
            <a:r>
              <a:rPr lang="en-GB" dirty="0"/>
              <a:t> </a:t>
            </a:r>
            <a:r>
              <a:rPr lang="en-GB" dirty="0" err="1"/>
              <a:t>så</a:t>
            </a:r>
            <a:r>
              <a:rPr lang="en-GB" dirty="0"/>
              <a:t> var manga </a:t>
            </a:r>
            <a:r>
              <a:rPr lang="en-GB" dirty="0" err="1"/>
              <a:t>snabba</a:t>
            </a:r>
            <a:r>
              <a:rPr lang="en-GB" dirty="0"/>
              <a:t> </a:t>
            </a:r>
            <a:r>
              <a:rPr lang="en-GB" dirty="0" err="1"/>
              <a:t>på</a:t>
            </a:r>
            <a:r>
              <a:rPr lang="en-GB" dirty="0"/>
              <a:t> </a:t>
            </a:r>
            <a:r>
              <a:rPr lang="en-GB" dirty="0" err="1"/>
              <a:t>att</a:t>
            </a:r>
            <a:r>
              <a:rPr lang="en-GB" dirty="0"/>
              <a:t> </a:t>
            </a:r>
            <a:r>
              <a:rPr lang="en-GB" dirty="0" err="1"/>
              <a:t>ifrågasätta</a:t>
            </a:r>
            <a:r>
              <a:rPr lang="en-GB" dirty="0"/>
              <a:t> </a:t>
            </a:r>
            <a:r>
              <a:rPr lang="en-GB" dirty="0" err="1"/>
              <a:t>hennes</a:t>
            </a:r>
            <a:r>
              <a:rPr lang="en-GB" dirty="0"/>
              <a:t> </a:t>
            </a:r>
            <a:r>
              <a:rPr lang="en-GB" dirty="0" err="1"/>
              <a:t>beslut</a:t>
            </a:r>
            <a:r>
              <a:rPr lang="en-GB" dirty="0"/>
              <a:t>. Ska du </a:t>
            </a:r>
            <a:r>
              <a:rPr lang="en-GB" dirty="0" err="1"/>
              <a:t>verkligen</a:t>
            </a:r>
            <a:r>
              <a:rPr lang="en-GB" dirty="0"/>
              <a:t> </a:t>
            </a:r>
            <a:r>
              <a:rPr lang="en-GB" dirty="0" err="1"/>
              <a:t>fortsätta</a:t>
            </a:r>
            <a:r>
              <a:rPr lang="en-GB" dirty="0"/>
              <a:t> </a:t>
            </a:r>
            <a:r>
              <a:rPr lang="en-GB" dirty="0" err="1"/>
              <a:t>då</a:t>
            </a:r>
            <a:r>
              <a:rPr lang="en-GB" dirty="0"/>
              <a:t>? “Det </a:t>
            </a:r>
            <a:r>
              <a:rPr lang="en-GB" dirty="0" err="1"/>
              <a:t>är</a:t>
            </a:r>
            <a:r>
              <a:rPr lang="en-GB" dirty="0"/>
              <a:t> </a:t>
            </a:r>
            <a:r>
              <a:rPr lang="en-GB" dirty="0" err="1"/>
              <a:t>inget</a:t>
            </a:r>
            <a:r>
              <a:rPr lang="en-GB" dirty="0"/>
              <a:t> </a:t>
            </a:r>
            <a:r>
              <a:rPr lang="en-GB" dirty="0" err="1"/>
              <a:t>misslyckande</a:t>
            </a:r>
            <a:r>
              <a:rPr lang="en-GB" dirty="0"/>
              <a:t> </a:t>
            </a:r>
            <a:r>
              <a:rPr lang="en-GB" dirty="0" err="1"/>
              <a:t>att</a:t>
            </a:r>
            <a:r>
              <a:rPr lang="en-GB" dirty="0"/>
              <a:t> </a:t>
            </a:r>
            <a:r>
              <a:rPr lang="en-GB" dirty="0" err="1"/>
              <a:t>byta</a:t>
            </a:r>
            <a:r>
              <a:rPr lang="en-GB" dirty="0"/>
              <a:t> </a:t>
            </a:r>
            <a:r>
              <a:rPr lang="en-GB" dirty="0" err="1"/>
              <a:t>utbildning</a:t>
            </a:r>
            <a:r>
              <a:rPr lang="en-GB" dirty="0"/>
              <a:t> om det </a:t>
            </a:r>
            <a:r>
              <a:rPr lang="en-GB" dirty="0" err="1"/>
              <a:t>känns</a:t>
            </a:r>
            <a:r>
              <a:rPr lang="en-GB" dirty="0"/>
              <a:t> för </a:t>
            </a:r>
            <a:r>
              <a:rPr lang="en-GB" dirty="0" err="1"/>
              <a:t>tungt</a:t>
            </a:r>
            <a:r>
              <a:rPr lang="en-GB" dirty="0"/>
              <a:t>.” </a:t>
            </a:r>
            <a:r>
              <a:rPr lang="en-GB" dirty="0" err="1"/>
              <a:t>osv</a:t>
            </a:r>
            <a:r>
              <a:rPr lang="en-GB" dirty="0"/>
              <a:t>. </a:t>
            </a:r>
            <a:r>
              <a:rPr lang="en-GB" dirty="0" err="1"/>
              <a:t>Så</a:t>
            </a:r>
            <a:r>
              <a:rPr lang="en-GB" dirty="0"/>
              <a:t> hon </a:t>
            </a:r>
            <a:r>
              <a:rPr lang="en-GB" dirty="0" err="1"/>
              <a:t>började</a:t>
            </a:r>
            <a:r>
              <a:rPr lang="en-GB" dirty="0"/>
              <a:t> </a:t>
            </a:r>
            <a:r>
              <a:rPr lang="en-GB" dirty="0" err="1"/>
              <a:t>ifrågasätta</a:t>
            </a:r>
            <a:r>
              <a:rPr lang="en-GB" dirty="0"/>
              <a:t> </a:t>
            </a:r>
            <a:r>
              <a:rPr lang="en-GB" dirty="0" err="1"/>
              <a:t>sitt</a:t>
            </a:r>
            <a:r>
              <a:rPr lang="en-GB" dirty="0"/>
              <a:t> </a:t>
            </a:r>
            <a:r>
              <a:rPr lang="en-GB" dirty="0" err="1"/>
              <a:t>beslut</a:t>
            </a:r>
            <a:r>
              <a:rPr lang="en-GB" dirty="0"/>
              <a:t>, men </a:t>
            </a:r>
            <a:r>
              <a:rPr lang="en-GB" dirty="0" err="1"/>
              <a:t>älskade</a:t>
            </a:r>
            <a:r>
              <a:rPr lang="en-GB" dirty="0"/>
              <a:t> </a:t>
            </a:r>
            <a:r>
              <a:rPr lang="en-GB" dirty="0" err="1"/>
              <a:t>ju</a:t>
            </a:r>
            <a:r>
              <a:rPr lang="en-GB" dirty="0"/>
              <a:t> </a:t>
            </a:r>
            <a:r>
              <a:rPr lang="en-GB" dirty="0" err="1"/>
              <a:t>samtidigt</a:t>
            </a:r>
            <a:r>
              <a:rPr lang="en-GB" dirty="0"/>
              <a:t> det hon </a:t>
            </a:r>
            <a:r>
              <a:rPr lang="en-GB" dirty="0" err="1"/>
              <a:t>höll</a:t>
            </a:r>
            <a:r>
              <a:rPr lang="en-GB" dirty="0"/>
              <a:t> </a:t>
            </a:r>
            <a:r>
              <a:rPr lang="en-GB" dirty="0" err="1"/>
              <a:t>på</a:t>
            </a:r>
            <a:r>
              <a:rPr lang="en-GB" dirty="0"/>
              <a:t> </a:t>
            </a:r>
            <a:r>
              <a:rPr lang="en-GB" dirty="0" err="1"/>
              <a:t>mig</a:t>
            </a:r>
            <a:r>
              <a:rPr lang="en-GB" dirty="0"/>
              <a:t>. </a:t>
            </a:r>
            <a:r>
              <a:rPr lang="en-GB" dirty="0" err="1"/>
              <a:t>Så</a:t>
            </a:r>
            <a:r>
              <a:rPr lang="en-GB" dirty="0"/>
              <a:t> hon </a:t>
            </a:r>
            <a:r>
              <a:rPr lang="en-GB" dirty="0" err="1"/>
              <a:t>pratade</a:t>
            </a:r>
            <a:r>
              <a:rPr lang="en-GB" dirty="0"/>
              <a:t> med </a:t>
            </a:r>
            <a:r>
              <a:rPr lang="en-GB" dirty="0" err="1"/>
              <a:t>några</a:t>
            </a:r>
            <a:r>
              <a:rPr lang="en-GB" dirty="0"/>
              <a:t> </a:t>
            </a:r>
            <a:r>
              <a:rPr lang="en-GB" dirty="0" err="1"/>
              <a:t>av</a:t>
            </a:r>
            <a:r>
              <a:rPr lang="en-GB" dirty="0"/>
              <a:t> </a:t>
            </a:r>
            <a:r>
              <a:rPr lang="en-GB" dirty="0" err="1"/>
              <a:t>kursarna</a:t>
            </a:r>
            <a:r>
              <a:rPr lang="en-GB" dirty="0"/>
              <a:t> </a:t>
            </a:r>
            <a:r>
              <a:rPr lang="en-GB" dirty="0" err="1"/>
              <a:t>som</a:t>
            </a:r>
            <a:r>
              <a:rPr lang="en-GB" dirty="0"/>
              <a:t> peppadew </a:t>
            </a:r>
            <a:r>
              <a:rPr lang="en-GB" dirty="0" err="1"/>
              <a:t>henne</a:t>
            </a:r>
            <a:r>
              <a:rPr lang="en-GB" dirty="0"/>
              <a:t> </a:t>
            </a:r>
            <a:r>
              <a:rPr lang="en-GB" dirty="0" err="1"/>
              <a:t>och</a:t>
            </a:r>
            <a:r>
              <a:rPr lang="en-GB" dirty="0"/>
              <a:t> </a:t>
            </a:r>
            <a:r>
              <a:rPr lang="en-GB" dirty="0" err="1"/>
              <a:t>berättade</a:t>
            </a:r>
            <a:r>
              <a:rPr lang="en-GB" dirty="0"/>
              <a:t> </a:t>
            </a:r>
            <a:r>
              <a:rPr lang="en-GB" dirty="0" err="1"/>
              <a:t>att</a:t>
            </a:r>
            <a:r>
              <a:rPr lang="en-GB" dirty="0"/>
              <a:t> </a:t>
            </a:r>
            <a:r>
              <a:rPr lang="en-GB" dirty="0" err="1"/>
              <a:t>alla</a:t>
            </a:r>
            <a:r>
              <a:rPr lang="en-GB" dirty="0"/>
              <a:t> </a:t>
            </a:r>
            <a:r>
              <a:rPr lang="en-GB" dirty="0" err="1"/>
              <a:t>misslyckas</a:t>
            </a:r>
            <a:r>
              <a:rPr lang="en-GB" dirty="0"/>
              <a:t> </a:t>
            </a:r>
            <a:r>
              <a:rPr lang="en-GB" dirty="0" err="1"/>
              <a:t>ju</a:t>
            </a:r>
            <a:r>
              <a:rPr lang="en-GB" dirty="0"/>
              <a:t> </a:t>
            </a:r>
            <a:r>
              <a:rPr lang="en-GB" dirty="0" err="1"/>
              <a:t>på</a:t>
            </a:r>
            <a:r>
              <a:rPr lang="en-GB" dirty="0"/>
              <a:t> den </a:t>
            </a:r>
            <a:r>
              <a:rPr lang="en-GB" dirty="0" err="1"/>
              <a:t>tentan</a:t>
            </a:r>
            <a:r>
              <a:rPr lang="en-GB" dirty="0"/>
              <a:t>, det </a:t>
            </a:r>
            <a:r>
              <a:rPr lang="en-GB" dirty="0" err="1"/>
              <a:t>hör</a:t>
            </a:r>
            <a:r>
              <a:rPr lang="en-GB" dirty="0"/>
              <a:t> </a:t>
            </a:r>
            <a:r>
              <a:rPr lang="en-GB" dirty="0" err="1"/>
              <a:t>ju</a:t>
            </a:r>
            <a:r>
              <a:rPr lang="en-GB" dirty="0"/>
              <a:t> till. Det var </a:t>
            </a:r>
            <a:r>
              <a:rPr lang="en-GB" dirty="0" err="1"/>
              <a:t>typ</a:t>
            </a:r>
            <a:r>
              <a:rPr lang="en-GB" dirty="0"/>
              <a:t> 10% </a:t>
            </a:r>
            <a:r>
              <a:rPr lang="en-GB" dirty="0" err="1"/>
              <a:t>som</a:t>
            </a:r>
            <a:r>
              <a:rPr lang="en-GB" dirty="0"/>
              <a:t> </a:t>
            </a:r>
            <a:r>
              <a:rPr lang="en-GB" dirty="0" err="1"/>
              <a:t>klarade</a:t>
            </a:r>
            <a:r>
              <a:rPr lang="en-GB" dirty="0"/>
              <a:t> den </a:t>
            </a:r>
            <a:r>
              <a:rPr lang="en-GB" dirty="0" err="1"/>
              <a:t>på</a:t>
            </a:r>
            <a:r>
              <a:rPr lang="en-GB" dirty="0"/>
              <a:t> </a:t>
            </a:r>
            <a:r>
              <a:rPr lang="en-GB" dirty="0" err="1"/>
              <a:t>första</a:t>
            </a:r>
            <a:r>
              <a:rPr lang="en-GB" dirty="0"/>
              <a:t> </a:t>
            </a:r>
            <a:r>
              <a:rPr lang="en-GB" dirty="0" err="1"/>
              <a:t>försöket</a:t>
            </a:r>
            <a:r>
              <a:rPr lang="en-GB"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a:solidFill>
                  <a:schemeClr val="tx1"/>
                </a:solidFill>
                <a:effectLst/>
                <a:latin typeface="+mn-lt"/>
                <a:ea typeface="+mn-ea"/>
                <a:cs typeface="+mn-cs"/>
              </a:rPr>
              <a:t>Hon bröt normen – blev ifrågasatt och var tvungen att aktivt besluta att stanna i branschen. </a:t>
            </a:r>
          </a:p>
          <a:p>
            <a:pPr>
              <a:defRPr/>
            </a:pPr>
            <a:endParaRPr lang="sv-SE" dirty="0">
              <a:cs typeface="Calibri" panose="020F0502020204030204"/>
            </a:endParaRPr>
          </a:p>
          <a:p>
            <a:pPr>
              <a:defRPr/>
            </a:pPr>
            <a:r>
              <a:rPr lang="sv-SE" dirty="0">
                <a:cs typeface="Calibri" panose="020F0502020204030204"/>
              </a:rPr>
              <a:t>Normer finns ju över allt och olika jobbiga att bryta. </a:t>
            </a:r>
          </a:p>
          <a:p>
            <a:pPr>
              <a:defRPr/>
            </a:pPr>
            <a:endParaRPr lang="sv-SE" dirty="0">
              <a:cs typeface="Calibri" panose="020F0502020204030204"/>
            </a:endParaRPr>
          </a:p>
          <a:p>
            <a:pPr>
              <a:defRPr/>
            </a:pPr>
            <a:r>
              <a:rPr lang="sv-SE" dirty="0">
                <a:cs typeface="Calibri" panose="020F0502020204030204"/>
              </a:rPr>
              <a:t>Sista sliden om normer </a:t>
            </a:r>
          </a:p>
        </p:txBody>
      </p:sp>
      <p:sp>
        <p:nvSpPr>
          <p:cNvPr id="4" name="Platshållare för bildnummer 3"/>
          <p:cNvSpPr>
            <a:spLocks noGrp="1"/>
          </p:cNvSpPr>
          <p:nvPr>
            <p:ph type="sldNum" sz="quarter" idx="5"/>
          </p:nvPr>
        </p:nvSpPr>
        <p:spPr/>
        <p:txBody>
          <a:bodyPr/>
          <a:lstStyle/>
          <a:p>
            <a:fld id="{BC58A226-8BCB-D848-AF9C-E8FB4F3A389A}" type="slidenum">
              <a:rPr lang="sv-SE" smtClean="0"/>
              <a:t>18</a:t>
            </a:fld>
            <a:endParaRPr lang="sv-SE"/>
          </a:p>
        </p:txBody>
      </p:sp>
    </p:spTree>
    <p:extLst>
      <p:ext uri="{BB962C8B-B14F-4D97-AF65-F5344CB8AC3E}">
        <p14:creationId xmlns:p14="http://schemas.microsoft.com/office/powerpoint/2010/main" val="2111800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defRPr/>
            </a:pPr>
            <a:endParaRPr lang="sv-SE" sz="1200" b="0" i="0" u="none" strike="noStrike" kern="1200" dirty="0">
              <a:solidFill>
                <a:schemeClr val="tx1"/>
              </a:solidFill>
              <a:effectLst/>
              <a:latin typeface="+mn-lt"/>
              <a:ea typeface="+mn-ea"/>
              <a:cs typeface="+mn-cs"/>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19</a:t>
            </a:fld>
            <a:endParaRPr lang="sv-SE"/>
          </a:p>
        </p:txBody>
      </p:sp>
    </p:spTree>
    <p:extLst>
      <p:ext uri="{BB962C8B-B14F-4D97-AF65-F5344CB8AC3E}">
        <p14:creationId xmlns:p14="http://schemas.microsoft.com/office/powerpoint/2010/main" val="3339251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2</a:t>
            </a:fld>
            <a:endParaRPr lang="sv-SE"/>
          </a:p>
        </p:txBody>
      </p:sp>
    </p:spTree>
    <p:extLst>
      <p:ext uri="{BB962C8B-B14F-4D97-AF65-F5344CB8AC3E}">
        <p14:creationId xmlns:p14="http://schemas.microsoft.com/office/powerpoint/2010/main" val="1880156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indent="0">
              <a:lnSpc>
                <a:spcPct val="150000"/>
              </a:lnSpc>
              <a:buNone/>
            </a:pPr>
            <a:r>
              <a:rPr lang="sv-SE" dirty="0"/>
              <a:t>Jag har nu gått igenom vilka olika tröskar som kan finnas för individerna i ditt team för att uppnå känslan av </a:t>
            </a:r>
            <a:r>
              <a:rPr lang="sv-SE" dirty="0" err="1"/>
              <a:t>psychological</a:t>
            </a:r>
            <a:r>
              <a:rPr lang="sv-SE" dirty="0"/>
              <a:t> </a:t>
            </a:r>
            <a:r>
              <a:rPr lang="sv-SE" dirty="0" err="1"/>
              <a:t>safety</a:t>
            </a:r>
            <a:r>
              <a:rPr lang="sv-SE" dirty="0"/>
              <a:t>.</a:t>
            </a:r>
          </a:p>
          <a:p>
            <a:pPr marL="0" indent="0">
              <a:lnSpc>
                <a:spcPct val="150000"/>
              </a:lnSpc>
              <a:buNone/>
            </a:pPr>
            <a:endParaRPr lang="sv-SE" dirty="0"/>
          </a:p>
          <a:p>
            <a:pPr>
              <a:lnSpc>
                <a:spcPct val="150000"/>
              </a:lnSpc>
            </a:pPr>
            <a:r>
              <a:rPr lang="sv-SE" dirty="0"/>
              <a:t>Nu vill jag prata om de verktyg jag använder varje dag för skapa en inkluderande stämning. Jag använder dem när jag behöver navigera och </a:t>
            </a:r>
            <a:r>
              <a:rPr lang="sv-SE" dirty="0" err="1"/>
              <a:t>facilitera</a:t>
            </a:r>
            <a:r>
              <a:rPr lang="sv-SE" dirty="0"/>
              <a:t> mitt team - oavsett om jag är team </a:t>
            </a:r>
            <a:r>
              <a:rPr lang="sv-SE" dirty="0" err="1"/>
              <a:t>lead</a:t>
            </a:r>
            <a:r>
              <a:rPr lang="sv-SE" dirty="0"/>
              <a:t> eller inte. </a:t>
            </a:r>
            <a:endParaRPr lang="sv-SE" dirty="0">
              <a:cs typeface="Calibri"/>
            </a:endParaRPr>
          </a:p>
          <a:p>
            <a:pPr marL="0" indent="0">
              <a:lnSpc>
                <a:spcPct val="150000"/>
              </a:lnSpc>
              <a:buNone/>
            </a:pPr>
            <a:r>
              <a:rPr lang="sv-SE" dirty="0"/>
              <a:t>Det är tekniker för att skapa trygga team, kommunikativa team och avväpna komplicerade situationer som annars kunnat sluta i större konflikter.</a:t>
            </a:r>
          </a:p>
          <a:p>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20</a:t>
            </a:fld>
            <a:endParaRPr lang="sv-SE"/>
          </a:p>
        </p:txBody>
      </p:sp>
    </p:spTree>
    <p:extLst>
      <p:ext uri="{BB962C8B-B14F-4D97-AF65-F5344CB8AC3E}">
        <p14:creationId xmlns:p14="http://schemas.microsoft.com/office/powerpoint/2010/main" val="1550878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Kollega med ADD ökade sin </a:t>
            </a:r>
            <a:r>
              <a:rPr lang="sv-SE" dirty="0" err="1"/>
              <a:t>velocitet</a:t>
            </a:r>
            <a:r>
              <a:rPr lang="sv-SE" dirty="0"/>
              <a:t> från 50% till 80% på nolltid efter att vi synliggjort strukturen i teamet, bl.a. genom en väggkalender.</a:t>
            </a:r>
          </a:p>
          <a:p>
            <a:r>
              <a:rPr lang="sv-SE" dirty="0"/>
              <a:t>Hen hade ett behov av att få överblick över vårt arbete, när hade vi vilka möten och när hade vi testperiod och produktionssättning. En till synes väldigt liten förändring gjorde väldigt mycket för </a:t>
            </a:r>
            <a:r>
              <a:rPr lang="sv-SE" dirty="0" err="1"/>
              <a:t>henom</a:t>
            </a:r>
            <a:r>
              <a:rPr lang="sv-SE" dirty="0"/>
              <a:t>. </a:t>
            </a:r>
          </a:p>
        </p:txBody>
      </p:sp>
      <p:sp>
        <p:nvSpPr>
          <p:cNvPr id="4" name="Platshållare för bildnummer 3"/>
          <p:cNvSpPr>
            <a:spLocks noGrp="1"/>
          </p:cNvSpPr>
          <p:nvPr>
            <p:ph type="sldNum" sz="quarter" idx="5"/>
          </p:nvPr>
        </p:nvSpPr>
        <p:spPr/>
        <p:txBody>
          <a:bodyPr/>
          <a:lstStyle/>
          <a:p>
            <a:fld id="{BC58A226-8BCB-D848-AF9C-E8FB4F3A389A}" type="slidenum">
              <a:rPr lang="sv-SE" smtClean="0"/>
              <a:t>22</a:t>
            </a:fld>
            <a:endParaRPr lang="sv-SE"/>
          </a:p>
        </p:txBody>
      </p:sp>
    </p:spTree>
    <p:extLst>
      <p:ext uri="{BB962C8B-B14F-4D97-AF65-F5344CB8AC3E}">
        <p14:creationId xmlns:p14="http://schemas.microsoft.com/office/powerpoint/2010/main" val="3477278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En annan kollega uttryckte att han för första gången i sitt yrkesliv känt att han verkligen trivts i ett team och fått förtroendet och självförtroendet att initiera en stor </a:t>
            </a:r>
            <a:r>
              <a:rPr lang="sv-SE" dirty="0" err="1"/>
              <a:t>refaktorering</a:t>
            </a:r>
            <a:r>
              <a:rPr lang="sv-SE" dirty="0"/>
              <a:t>. </a:t>
            </a:r>
          </a:p>
          <a:p>
            <a:endParaRPr lang="sv-SE"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23</a:t>
            </a:fld>
            <a:endParaRPr lang="sv-SE"/>
          </a:p>
        </p:txBody>
      </p:sp>
    </p:spTree>
    <p:extLst>
      <p:ext uri="{BB962C8B-B14F-4D97-AF65-F5344CB8AC3E}">
        <p14:creationId xmlns:p14="http://schemas.microsoft.com/office/powerpoint/2010/main" val="56931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lvl="1">
              <a:lnSpc>
                <a:spcPct val="150000"/>
              </a:lnSpc>
            </a:pPr>
            <a:r>
              <a:rPr lang="sv-SE" dirty="0"/>
              <a:t>Projektledare uttryckt att hela teamets fokus och prestation ökat sen jag blev en del av teamet.</a:t>
            </a:r>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24</a:t>
            </a:fld>
            <a:endParaRPr lang="sv-SE"/>
          </a:p>
        </p:txBody>
      </p:sp>
    </p:spTree>
    <p:extLst>
      <p:ext uri="{BB962C8B-B14F-4D97-AF65-F5344CB8AC3E}">
        <p14:creationId xmlns:p14="http://schemas.microsoft.com/office/powerpoint/2010/main" val="716944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Lite av ett svårt ord och inte helt lätt att få huvudet runt, men jag kommer ge lite exempel strax som jag hoppas förtydligar det jag menar. </a:t>
            </a:r>
          </a:p>
        </p:txBody>
      </p:sp>
      <p:sp>
        <p:nvSpPr>
          <p:cNvPr id="4" name="Platshållare för bildnummer 3"/>
          <p:cNvSpPr>
            <a:spLocks noGrp="1"/>
          </p:cNvSpPr>
          <p:nvPr>
            <p:ph type="sldNum" sz="quarter" idx="5"/>
          </p:nvPr>
        </p:nvSpPr>
        <p:spPr/>
        <p:txBody>
          <a:bodyPr/>
          <a:lstStyle/>
          <a:p>
            <a:fld id="{BC58A226-8BCB-D848-AF9C-E8FB4F3A389A}" type="slidenum">
              <a:rPr lang="sv-SE" smtClean="0"/>
              <a:t>26</a:t>
            </a:fld>
            <a:endParaRPr lang="sv-SE"/>
          </a:p>
        </p:txBody>
      </p:sp>
    </p:spTree>
    <p:extLst>
      <p:ext uri="{BB962C8B-B14F-4D97-AF65-F5344CB8AC3E}">
        <p14:creationId xmlns:p14="http://schemas.microsoft.com/office/powerpoint/2010/main" val="3521998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Sitter du i bastun med ditt gäng från mellanstadiet behöver du inte positionera dig. Då räcker det med att du grymtar så förstår ni varandra.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Men i andra sammanhang är det inte alltid lika lätt att göra dig förstådd. </a:t>
            </a:r>
          </a:p>
        </p:txBody>
      </p:sp>
      <p:sp>
        <p:nvSpPr>
          <p:cNvPr id="4" name="Platshållare för bildnummer 3"/>
          <p:cNvSpPr>
            <a:spLocks noGrp="1"/>
          </p:cNvSpPr>
          <p:nvPr>
            <p:ph type="sldNum" sz="quarter" idx="5"/>
          </p:nvPr>
        </p:nvSpPr>
        <p:spPr/>
        <p:txBody>
          <a:bodyPr/>
          <a:lstStyle/>
          <a:p>
            <a:fld id="{BC58A226-8BCB-D848-AF9C-E8FB4F3A389A}" type="slidenum">
              <a:rPr lang="sv-SE" smtClean="0"/>
              <a:t>27</a:t>
            </a:fld>
            <a:endParaRPr lang="sv-SE"/>
          </a:p>
        </p:txBody>
      </p:sp>
    </p:spTree>
    <p:extLst>
      <p:ext uri="{BB962C8B-B14F-4D97-AF65-F5344CB8AC3E}">
        <p14:creationId xmlns:p14="http://schemas.microsoft.com/office/powerpoint/2010/main" val="313776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lvl="1">
              <a:lnSpc>
                <a:spcPct val="150000"/>
              </a:lnSpc>
            </a:pPr>
            <a:r>
              <a:rPr lang="sv-SE" dirty="0"/>
              <a:t>Vilken agenda du har för tillfället?</a:t>
            </a:r>
          </a:p>
          <a:p>
            <a:pPr lvl="1">
              <a:lnSpc>
                <a:spcPct val="150000"/>
              </a:lnSpc>
            </a:pPr>
            <a:r>
              <a:rPr lang="sv-SE" dirty="0"/>
              <a:t>Vilken roll är du där i egenskap av?</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Positionering behöver inte alltid vara uttalat, utan kan vara något hen bara har i bakhuvudet. I Vilken roll är det jag pratar med personen jag pratar med…. </a:t>
            </a:r>
          </a:p>
        </p:txBody>
      </p:sp>
      <p:sp>
        <p:nvSpPr>
          <p:cNvPr id="4" name="Platshållare för bildnummer 3"/>
          <p:cNvSpPr>
            <a:spLocks noGrp="1"/>
          </p:cNvSpPr>
          <p:nvPr>
            <p:ph type="sldNum" sz="quarter" idx="5"/>
          </p:nvPr>
        </p:nvSpPr>
        <p:spPr/>
        <p:txBody>
          <a:bodyPr/>
          <a:lstStyle/>
          <a:p>
            <a:fld id="{BC58A226-8BCB-D848-AF9C-E8FB4F3A389A}" type="slidenum">
              <a:rPr lang="sv-SE" smtClean="0"/>
              <a:t>28</a:t>
            </a:fld>
            <a:endParaRPr lang="sv-SE"/>
          </a:p>
        </p:txBody>
      </p:sp>
    </p:spTree>
    <p:extLst>
      <p:ext uri="{BB962C8B-B14F-4D97-AF65-F5344CB8AC3E}">
        <p14:creationId xmlns:p14="http://schemas.microsoft.com/office/powerpoint/2010/main" val="3814417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sz="1200" kern="1200" dirty="0">
              <a:solidFill>
                <a:schemeClr val="tx1"/>
              </a:solidFill>
              <a:effectLst/>
              <a:latin typeface="+mn-lt"/>
              <a:ea typeface="+mn-ea"/>
              <a:cs typeface="+mn-cs"/>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29</a:t>
            </a:fld>
            <a:endParaRPr lang="sv-SE"/>
          </a:p>
        </p:txBody>
      </p:sp>
    </p:spTree>
    <p:extLst>
      <p:ext uri="{BB962C8B-B14F-4D97-AF65-F5344CB8AC3E}">
        <p14:creationId xmlns:p14="http://schemas.microsoft.com/office/powerpoint/2010/main" val="2782457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sz="1200" kern="1200" dirty="0">
              <a:solidFill>
                <a:schemeClr val="tx1"/>
              </a:solidFill>
              <a:effectLst/>
              <a:latin typeface="+mn-lt"/>
              <a:ea typeface="+mn-ea"/>
              <a:cs typeface="+mn-cs"/>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30</a:t>
            </a:fld>
            <a:endParaRPr lang="sv-SE"/>
          </a:p>
        </p:txBody>
      </p:sp>
    </p:spTree>
    <p:extLst>
      <p:ext uri="{BB962C8B-B14F-4D97-AF65-F5344CB8AC3E}">
        <p14:creationId xmlns:p14="http://schemas.microsoft.com/office/powerpoint/2010/main" val="3876601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sz="1200" kern="1200" dirty="0">
              <a:solidFill>
                <a:schemeClr val="tx1"/>
              </a:solidFill>
              <a:effectLst/>
              <a:latin typeface="+mn-lt"/>
              <a:ea typeface="+mn-ea"/>
              <a:cs typeface="+mn-cs"/>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31</a:t>
            </a:fld>
            <a:endParaRPr lang="sv-SE"/>
          </a:p>
        </p:txBody>
      </p:sp>
    </p:spTree>
    <p:extLst>
      <p:ext uri="{BB962C8B-B14F-4D97-AF65-F5344CB8AC3E}">
        <p14:creationId xmlns:p14="http://schemas.microsoft.com/office/powerpoint/2010/main" val="2573795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Jag är från Umeå, växte upp på HC-punk scenen i slutet av 90-talet.</a:t>
            </a:r>
          </a:p>
          <a:p>
            <a:r>
              <a:rPr lang="sv-SE" sz="1200" kern="1200" dirty="0">
                <a:solidFill>
                  <a:schemeClr val="tx1"/>
                </a:solidFill>
                <a:effectLst/>
                <a:latin typeface="+mn-lt"/>
                <a:ea typeface="+mn-ea"/>
                <a:cs typeface="+mn-cs"/>
              </a:rPr>
              <a:t>Kom att intressera mig för feminism när jag i skolan märkte att jag blev särbehandlad som tjej och feminism var den teori som kunde förklara för mig varför. Jag kom att engagera mig på en gräsrotsnivå och var bland annat med och startade upp Umeå tjejjour. </a:t>
            </a:r>
          </a:p>
          <a:p>
            <a:endParaRPr lang="sv-SE" sz="1200" kern="1200" dirty="0">
              <a:solidFill>
                <a:schemeClr val="tx1"/>
              </a:solidFill>
              <a:effectLst/>
              <a:latin typeface="+mn-lt"/>
              <a:ea typeface="+mn-ea"/>
              <a:cs typeface="+mn-cs"/>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3</a:t>
            </a:fld>
            <a:endParaRPr lang="sv-SE"/>
          </a:p>
        </p:txBody>
      </p:sp>
    </p:spTree>
    <p:extLst>
      <p:ext uri="{BB962C8B-B14F-4D97-AF65-F5344CB8AC3E}">
        <p14:creationId xmlns:p14="http://schemas.microsoft.com/office/powerpoint/2010/main" val="3508333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sz="1200" kern="1200" dirty="0">
              <a:solidFill>
                <a:schemeClr val="tx1"/>
              </a:solidFill>
              <a:effectLst/>
              <a:latin typeface="+mn-lt"/>
              <a:ea typeface="+mn-ea"/>
              <a:cs typeface="+mn-cs"/>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32</a:t>
            </a:fld>
            <a:endParaRPr lang="sv-SE"/>
          </a:p>
        </p:txBody>
      </p:sp>
    </p:spTree>
    <p:extLst>
      <p:ext uri="{BB962C8B-B14F-4D97-AF65-F5344CB8AC3E}">
        <p14:creationId xmlns:p14="http://schemas.microsoft.com/office/powerpoint/2010/main" val="3942037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Har jag varit tydlig nog så ni hänger med på ett ungefär vad jag menar med positionering? </a:t>
            </a:r>
          </a:p>
        </p:txBody>
      </p:sp>
      <p:sp>
        <p:nvSpPr>
          <p:cNvPr id="4" name="Platshållare för bildnummer 3"/>
          <p:cNvSpPr>
            <a:spLocks noGrp="1"/>
          </p:cNvSpPr>
          <p:nvPr>
            <p:ph type="sldNum" sz="quarter" idx="5"/>
          </p:nvPr>
        </p:nvSpPr>
        <p:spPr/>
        <p:txBody>
          <a:bodyPr/>
          <a:lstStyle/>
          <a:p>
            <a:fld id="{BC58A226-8BCB-D848-AF9C-E8FB4F3A389A}" type="slidenum">
              <a:rPr lang="sv-SE" smtClean="0"/>
              <a:t>33</a:t>
            </a:fld>
            <a:endParaRPr lang="sv-SE"/>
          </a:p>
        </p:txBody>
      </p:sp>
    </p:spTree>
    <p:extLst>
      <p:ext uri="{BB962C8B-B14F-4D97-AF65-F5344CB8AC3E}">
        <p14:creationId xmlns:p14="http://schemas.microsoft.com/office/powerpoint/2010/main" val="3045275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Ett sätt att inkludera så väl som exkludera är genom språk. </a:t>
            </a:r>
          </a:p>
          <a:p>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34</a:t>
            </a:fld>
            <a:endParaRPr lang="sv-SE"/>
          </a:p>
        </p:txBody>
      </p:sp>
    </p:spTree>
    <p:extLst>
      <p:ext uri="{BB962C8B-B14F-4D97-AF65-F5344CB8AC3E}">
        <p14:creationId xmlns:p14="http://schemas.microsoft.com/office/powerpoint/2010/main" val="432245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Finns människor i ditt team som inte kan språket så bra? Hur mycket av fikarast-samtalen är på ett språk som alla känner sig lika bekväma/obekväma med? </a:t>
            </a:r>
          </a:p>
          <a:p>
            <a:r>
              <a:rPr lang="sv-SE" sz="1200" kern="1200" dirty="0">
                <a:solidFill>
                  <a:schemeClr val="tx1"/>
                </a:solidFill>
                <a:effectLst/>
                <a:latin typeface="+mn-lt"/>
                <a:ea typeface="+mn-ea"/>
                <a:cs typeface="+mn-cs"/>
              </a:rPr>
              <a:t>Humor: Exempel när Jiri drog sitt buskis skämt och min kollega frågade om det verkligen var OK. </a:t>
            </a:r>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35</a:t>
            </a:fld>
            <a:endParaRPr lang="sv-SE"/>
          </a:p>
        </p:txBody>
      </p:sp>
    </p:spTree>
    <p:extLst>
      <p:ext uri="{BB962C8B-B14F-4D97-AF65-F5344CB8AC3E}">
        <p14:creationId xmlns:p14="http://schemas.microsoft.com/office/powerpoint/2010/main" val="1712519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Jag har hört hur ledare beskrivit sitt team som ”Mina Killar”. Vad kan det få för konsekvenser när teamet sedan får en kvinnlig deltagare? Då måste de omdefiniera sig.</a:t>
            </a:r>
          </a:p>
          <a:p>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36</a:t>
            </a:fld>
            <a:endParaRPr lang="sv-SE"/>
          </a:p>
        </p:txBody>
      </p:sp>
    </p:spTree>
    <p:extLst>
      <p:ext uri="{BB962C8B-B14F-4D97-AF65-F5344CB8AC3E}">
        <p14:creationId xmlns:p14="http://schemas.microsoft.com/office/powerpoint/2010/main" val="27042727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HUR vi pratar – Vi kan normalisera stress. Om alla pratar lättsamt och odramatiskt om att de har jobbat väldigt sena kvällar eller många helger i rad kan man få känslan av att det är normalt. Då kan det vara svårt att se problemen och ta dem på allvar. </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Därför är det viktigt vilket hur vi väljer våra ord när vi pratar om ämnen som kan upplevas känsliga.</a:t>
            </a:r>
          </a:p>
        </p:txBody>
      </p:sp>
      <p:sp>
        <p:nvSpPr>
          <p:cNvPr id="4" name="Platshållare för bildnummer 3"/>
          <p:cNvSpPr>
            <a:spLocks noGrp="1"/>
          </p:cNvSpPr>
          <p:nvPr>
            <p:ph type="sldNum" sz="quarter" idx="5"/>
          </p:nvPr>
        </p:nvSpPr>
        <p:spPr/>
        <p:txBody>
          <a:bodyPr/>
          <a:lstStyle/>
          <a:p>
            <a:fld id="{BC58A226-8BCB-D848-AF9C-E8FB4F3A389A}" type="slidenum">
              <a:rPr lang="sv-SE" smtClean="0"/>
              <a:t>37</a:t>
            </a:fld>
            <a:endParaRPr lang="sv-SE"/>
          </a:p>
        </p:txBody>
      </p:sp>
    </p:spTree>
    <p:extLst>
      <p:ext uri="{BB962C8B-B14F-4D97-AF65-F5344CB8AC3E}">
        <p14:creationId xmlns:p14="http://schemas.microsoft.com/office/powerpoint/2010/main" val="2185563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Förutsätt aldrig att folk vet vad du pratar om. Var alltid explicit i vad du syftar på.</a:t>
            </a:r>
          </a:p>
        </p:txBody>
      </p:sp>
      <p:sp>
        <p:nvSpPr>
          <p:cNvPr id="4" name="Platshållare för bildnummer 3"/>
          <p:cNvSpPr>
            <a:spLocks noGrp="1"/>
          </p:cNvSpPr>
          <p:nvPr>
            <p:ph type="sldNum" sz="quarter" idx="5"/>
          </p:nvPr>
        </p:nvSpPr>
        <p:spPr/>
        <p:txBody>
          <a:bodyPr/>
          <a:lstStyle/>
          <a:p>
            <a:fld id="{BC58A226-8BCB-D848-AF9C-E8FB4F3A389A}" type="slidenum">
              <a:rPr lang="sv-SE" smtClean="0"/>
              <a:t>38</a:t>
            </a:fld>
            <a:endParaRPr lang="sv-SE"/>
          </a:p>
        </p:txBody>
      </p:sp>
    </p:spTree>
    <p:extLst>
      <p:ext uri="{BB962C8B-B14F-4D97-AF65-F5344CB8AC3E}">
        <p14:creationId xmlns:p14="http://schemas.microsoft.com/office/powerpoint/2010/main" val="2697849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Tydlig – vad står begreppet CM för? CM - Change management, </a:t>
            </a:r>
            <a:r>
              <a:rPr lang="sv-SE" sz="1200" kern="1200" dirty="0" err="1">
                <a:solidFill>
                  <a:schemeClr val="tx1"/>
                </a:solidFill>
                <a:effectLst/>
                <a:latin typeface="+mn-lt"/>
                <a:ea typeface="+mn-ea"/>
                <a:cs typeface="+mn-cs"/>
              </a:rPr>
              <a:t>Content</a:t>
            </a:r>
            <a:r>
              <a:rPr lang="sv-SE" sz="1200" kern="1200" dirty="0">
                <a:solidFill>
                  <a:schemeClr val="tx1"/>
                </a:solidFill>
                <a:effectLst/>
                <a:latin typeface="+mn-lt"/>
                <a:ea typeface="+mn-ea"/>
                <a:cs typeface="+mn-cs"/>
              </a:rPr>
              <a:t> management , Centimeter, </a:t>
            </a:r>
            <a:r>
              <a:rPr lang="sv-SE" sz="1200" kern="1200" dirty="0" err="1">
                <a:solidFill>
                  <a:schemeClr val="tx1"/>
                </a:solidFill>
                <a:effectLst/>
                <a:latin typeface="+mn-lt"/>
                <a:ea typeface="+mn-ea"/>
                <a:cs typeface="+mn-cs"/>
              </a:rPr>
              <a:t>Configuration</a:t>
            </a:r>
            <a:r>
              <a:rPr lang="sv-SE" sz="1200" kern="1200" dirty="0">
                <a:solidFill>
                  <a:schemeClr val="tx1"/>
                </a:solidFill>
                <a:effectLst/>
                <a:latin typeface="+mn-lt"/>
                <a:ea typeface="+mn-ea"/>
                <a:cs typeface="+mn-cs"/>
              </a:rPr>
              <a:t> Management, C-Minor </a:t>
            </a:r>
          </a:p>
        </p:txBody>
      </p:sp>
      <p:sp>
        <p:nvSpPr>
          <p:cNvPr id="4" name="Platshållare för bildnummer 3"/>
          <p:cNvSpPr>
            <a:spLocks noGrp="1"/>
          </p:cNvSpPr>
          <p:nvPr>
            <p:ph type="sldNum" sz="quarter" idx="5"/>
          </p:nvPr>
        </p:nvSpPr>
        <p:spPr/>
        <p:txBody>
          <a:bodyPr/>
          <a:lstStyle/>
          <a:p>
            <a:fld id="{BC58A226-8BCB-D848-AF9C-E8FB4F3A389A}" type="slidenum">
              <a:rPr lang="sv-SE" smtClean="0"/>
              <a:t>39</a:t>
            </a:fld>
            <a:endParaRPr lang="sv-SE"/>
          </a:p>
        </p:txBody>
      </p:sp>
    </p:spTree>
    <p:extLst>
      <p:ext uri="{BB962C8B-B14F-4D97-AF65-F5344CB8AC3E}">
        <p14:creationId xmlns:p14="http://schemas.microsoft.com/office/powerpoint/2010/main" val="2682191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Har du inte förstått, eller om du ser att andra på ett möte inte förstått, så ställ de </a:t>
            </a:r>
            <a:r>
              <a:rPr lang="sv-SE" sz="1200" kern="1200" dirty="0" err="1">
                <a:solidFill>
                  <a:schemeClr val="tx1"/>
                </a:solidFill>
                <a:effectLst/>
                <a:latin typeface="+mn-lt"/>
                <a:ea typeface="+mn-ea"/>
                <a:cs typeface="+mn-cs"/>
              </a:rPr>
              <a:t>sk</a:t>
            </a:r>
            <a:r>
              <a:rPr lang="sv-SE" sz="1200" kern="1200" dirty="0">
                <a:solidFill>
                  <a:schemeClr val="tx1"/>
                </a:solidFill>
                <a:effectLst/>
                <a:latin typeface="+mn-lt"/>
                <a:ea typeface="+mn-ea"/>
                <a:cs typeface="+mn-cs"/>
              </a:rPr>
              <a:t> ”dumma” frågorna. </a:t>
            </a:r>
          </a:p>
          <a:p>
            <a:r>
              <a:rPr lang="sv-SE" sz="1200" kern="1200" dirty="0">
                <a:solidFill>
                  <a:schemeClr val="tx1"/>
                </a:solidFill>
                <a:effectLst/>
                <a:latin typeface="+mn-lt"/>
                <a:ea typeface="+mn-ea"/>
                <a:cs typeface="+mn-cs"/>
              </a:rPr>
              <a:t>Våga verka korkad! För du vet att du inte är det och ditt team vet att du inte är det. </a:t>
            </a:r>
          </a:p>
        </p:txBody>
      </p:sp>
      <p:sp>
        <p:nvSpPr>
          <p:cNvPr id="4" name="Platshållare för bildnummer 3"/>
          <p:cNvSpPr>
            <a:spLocks noGrp="1"/>
          </p:cNvSpPr>
          <p:nvPr>
            <p:ph type="sldNum" sz="quarter" idx="5"/>
          </p:nvPr>
        </p:nvSpPr>
        <p:spPr/>
        <p:txBody>
          <a:bodyPr/>
          <a:lstStyle/>
          <a:p>
            <a:fld id="{BC58A226-8BCB-D848-AF9C-E8FB4F3A389A}" type="slidenum">
              <a:rPr lang="sv-SE" smtClean="0"/>
              <a:t>40</a:t>
            </a:fld>
            <a:endParaRPr lang="sv-SE"/>
          </a:p>
        </p:txBody>
      </p:sp>
    </p:spTree>
    <p:extLst>
      <p:ext uri="{BB962C8B-B14F-4D97-AF65-F5344CB8AC3E}">
        <p14:creationId xmlns:p14="http://schemas.microsoft.com/office/powerpoint/2010/main" val="1871434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Vissa har väldigt stort behov av att se strukturerna för att känna sig trygga. De vill veta när saker sker, hur och vad som förväntas av dem när detta sker. Anpassa efter teamet. Som min kollega med ADD som ville ha en väggkalender. När han slutade så frågade jag om nån var intresserad av att behålla den, men ingen var intresserade så vi slutade med den. </a:t>
            </a:r>
          </a:p>
        </p:txBody>
      </p:sp>
      <p:sp>
        <p:nvSpPr>
          <p:cNvPr id="4" name="Platshållare för bildnummer 3"/>
          <p:cNvSpPr>
            <a:spLocks noGrp="1"/>
          </p:cNvSpPr>
          <p:nvPr>
            <p:ph type="sldNum" sz="quarter" idx="5"/>
          </p:nvPr>
        </p:nvSpPr>
        <p:spPr/>
        <p:txBody>
          <a:bodyPr/>
          <a:lstStyle/>
          <a:p>
            <a:fld id="{BC58A226-8BCB-D848-AF9C-E8FB4F3A389A}" type="slidenum">
              <a:rPr lang="sv-SE" smtClean="0"/>
              <a:t>41</a:t>
            </a:fld>
            <a:endParaRPr lang="sv-SE"/>
          </a:p>
        </p:txBody>
      </p:sp>
    </p:spTree>
    <p:extLst>
      <p:ext uri="{BB962C8B-B14F-4D97-AF65-F5344CB8AC3E}">
        <p14:creationId xmlns:p14="http://schemas.microsoft.com/office/powerpoint/2010/main" val="96586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2003 flyttade jag till sthlm för att plugga film. Blev kär, blev kvar, studerade fri konst i 2 år vilket så klart ledde till att jag började jobba på kontor..! </a:t>
            </a:r>
          </a:p>
          <a:p>
            <a:r>
              <a:rPr lang="sv-SE" sz="1200" kern="1200" dirty="0">
                <a:solidFill>
                  <a:schemeClr val="tx1"/>
                </a:solidFill>
                <a:effectLst/>
                <a:latin typeface="+mn-lt"/>
                <a:ea typeface="+mn-ea"/>
                <a:cs typeface="+mn-cs"/>
              </a:rPr>
              <a:t>Det var ett litet bolag som heter </a:t>
            </a:r>
            <a:r>
              <a:rPr lang="sv-SE" sz="1200" kern="1200" dirty="0" err="1">
                <a:solidFill>
                  <a:schemeClr val="tx1"/>
                </a:solidFill>
                <a:effectLst/>
                <a:latin typeface="+mn-lt"/>
                <a:ea typeface="+mn-ea"/>
                <a:cs typeface="+mn-cs"/>
              </a:rPr>
              <a:t>StagePool</a:t>
            </a:r>
            <a:r>
              <a:rPr lang="sv-SE" sz="1200" kern="1200" dirty="0">
                <a:solidFill>
                  <a:schemeClr val="tx1"/>
                </a:solidFill>
                <a:effectLst/>
                <a:latin typeface="+mn-lt"/>
                <a:ea typeface="+mn-ea"/>
                <a:cs typeface="+mn-cs"/>
              </a:rPr>
              <a:t> som är en slags arbetsförmedling för kulturarbetare på nätet. Där arbetade mig upp från kontorsassistent till VD-ass och kontorskoordinator till att bli projektledare för företagets Jobb-coach verksamhet som de hade mellan 2009-2011. </a:t>
            </a:r>
          </a:p>
          <a:p>
            <a:r>
              <a:rPr lang="sv-SE" sz="1200" kern="1200" dirty="0">
                <a:solidFill>
                  <a:schemeClr val="tx1"/>
                </a:solidFill>
                <a:effectLst/>
                <a:latin typeface="+mn-lt"/>
                <a:ea typeface="+mn-ea"/>
                <a:cs typeface="+mn-cs"/>
              </a:rPr>
              <a:t>Under den perioden var jag i personlig kontakt med alla 600 deltagare, våra coacher samt Arbetsförmedlingen så jag lärde mig att tas med en mängd olika människor. Allt ifrån strikta myndigheter till </a:t>
            </a:r>
            <a:r>
              <a:rPr lang="sv-SE" sz="1200" kern="1200" dirty="0" err="1">
                <a:solidFill>
                  <a:schemeClr val="tx1"/>
                </a:solidFill>
                <a:effectLst/>
                <a:latin typeface="+mn-lt"/>
                <a:ea typeface="+mn-ea"/>
                <a:cs typeface="+mn-cs"/>
              </a:rPr>
              <a:t>scckåådespelare</a:t>
            </a:r>
            <a:r>
              <a:rPr lang="sv-SE" sz="1200" kern="1200" dirty="0">
                <a:solidFill>
                  <a:schemeClr val="tx1"/>
                </a:solidFill>
                <a:effectLst/>
                <a:latin typeface="+mn-lt"/>
                <a:ea typeface="+mn-ea"/>
                <a:cs typeface="+mn-cs"/>
              </a:rPr>
              <a:t> med rätt rejäla egon, till musiker med agorafobi och som jag var  tvungen att hämta vid bilen varje gång han skulle komma på coachning. </a:t>
            </a:r>
          </a:p>
          <a:p>
            <a:r>
              <a:rPr lang="sv-SE" sz="1200" kern="1200" dirty="0">
                <a:solidFill>
                  <a:schemeClr val="tx1"/>
                </a:solidFill>
                <a:effectLst/>
                <a:latin typeface="+mn-lt"/>
                <a:ea typeface="+mn-ea"/>
                <a:cs typeface="+mn-cs"/>
              </a:rPr>
              <a:t>Inte för att jag visste det då men detta har hjälpt mig i min roll som </a:t>
            </a:r>
            <a:r>
              <a:rPr lang="sv-SE" sz="1200" kern="1200" dirty="0" err="1">
                <a:solidFill>
                  <a:schemeClr val="tx1"/>
                </a:solidFill>
                <a:effectLst/>
                <a:latin typeface="+mn-lt"/>
                <a:ea typeface="+mn-ea"/>
                <a:cs typeface="+mn-cs"/>
              </a:rPr>
              <a:t>Scrum</a:t>
            </a:r>
            <a:r>
              <a:rPr lang="sv-SE" sz="1200" kern="1200" dirty="0">
                <a:solidFill>
                  <a:schemeClr val="tx1"/>
                </a:solidFill>
                <a:effectLst/>
                <a:latin typeface="+mn-lt"/>
                <a:ea typeface="+mn-ea"/>
                <a:cs typeface="+mn-cs"/>
              </a:rPr>
              <a:t> master. </a:t>
            </a:r>
            <a:br>
              <a:rPr lang="sv-SE" sz="1200" kern="1200" dirty="0">
                <a:solidFill>
                  <a:schemeClr val="tx1"/>
                </a:solidFill>
                <a:effectLst/>
                <a:latin typeface="+mn-lt"/>
                <a:ea typeface="+mn-ea"/>
                <a:cs typeface="+mn-cs"/>
              </a:rPr>
            </a:br>
            <a:endParaRPr lang="sv-SE" sz="1200" kern="1200" dirty="0">
              <a:solidFill>
                <a:schemeClr val="tx1"/>
              </a:solidFill>
              <a:effectLst/>
              <a:latin typeface="+mn-lt"/>
              <a:ea typeface="+mn-ea"/>
              <a:cs typeface="+mn-cs"/>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4</a:t>
            </a:fld>
            <a:endParaRPr lang="sv-SE"/>
          </a:p>
        </p:txBody>
      </p:sp>
    </p:spTree>
    <p:extLst>
      <p:ext uri="{BB962C8B-B14F-4D97-AF65-F5344CB8AC3E}">
        <p14:creationId xmlns:p14="http://schemas.microsoft.com/office/powerpoint/2010/main" val="3868510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Människor generellt kommer ihåg bättre när vi får visuella kopplingar till saker. Alla med ADHD eller ADD mår bra av visuella kopplingar. 1-2% av befolkningen har en autismspektrum diagnos. </a:t>
            </a:r>
          </a:p>
        </p:txBody>
      </p:sp>
      <p:sp>
        <p:nvSpPr>
          <p:cNvPr id="4" name="Platshållare för bildnummer 3"/>
          <p:cNvSpPr>
            <a:spLocks noGrp="1"/>
          </p:cNvSpPr>
          <p:nvPr>
            <p:ph type="sldNum" sz="quarter" idx="5"/>
          </p:nvPr>
        </p:nvSpPr>
        <p:spPr/>
        <p:txBody>
          <a:bodyPr/>
          <a:lstStyle/>
          <a:p>
            <a:fld id="{BC58A226-8BCB-D848-AF9C-E8FB4F3A389A}" type="slidenum">
              <a:rPr lang="sv-SE" smtClean="0"/>
              <a:t>42</a:t>
            </a:fld>
            <a:endParaRPr lang="sv-SE"/>
          </a:p>
        </p:txBody>
      </p:sp>
    </p:spTree>
    <p:extLst>
      <p:ext uri="{BB962C8B-B14F-4D97-AF65-F5344CB8AC3E}">
        <p14:creationId xmlns:p14="http://schemas.microsoft.com/office/powerpoint/2010/main" val="4113733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Hur många har hört talas om härskartekniker? </a:t>
            </a:r>
            <a:endParaRPr lang="sv-SE" dirty="0"/>
          </a:p>
          <a:p>
            <a:r>
              <a:rPr lang="sv-SE" dirty="0"/>
              <a:t>Härskartekniker är ett fenomen och ett begrepp myntat av Berit Ås för att beskriva ett subtilt förtryckarfenomen mellan män och kvinnor </a:t>
            </a:r>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Jag skulle nog säga att vi alla använder dem, såväl damer som herrar, Det är sköna snubbar/brudar vars humor kanske inte passade en nyanställd. </a:t>
            </a:r>
          </a:p>
          <a:p>
            <a:r>
              <a:rPr lang="sv-SE" sz="1200" kern="1200" dirty="0">
                <a:solidFill>
                  <a:schemeClr val="tx1"/>
                </a:solidFill>
                <a:effectLst/>
                <a:latin typeface="+mn-lt"/>
                <a:ea typeface="+mn-ea"/>
                <a:cs typeface="+mn-cs"/>
              </a:rPr>
              <a:t>I slutet av ett möte när hen är trött och väljer att inte lyssna på en deltagares fråga för man helt enkelt vill fatta beslut och komma vidare. </a:t>
            </a:r>
            <a:br>
              <a:rPr lang="sv-SE" sz="1200" kern="1200" dirty="0">
                <a:solidFill>
                  <a:schemeClr val="tx1"/>
                </a:solidFill>
                <a:effectLst/>
                <a:latin typeface="+mn-lt"/>
                <a:ea typeface="+mn-ea"/>
                <a:cs typeface="+mn-cs"/>
              </a:rPr>
            </a:b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43</a:t>
            </a:fld>
            <a:endParaRPr lang="sv-SE"/>
          </a:p>
        </p:txBody>
      </p:sp>
    </p:spTree>
    <p:extLst>
      <p:ext uri="{BB962C8B-B14F-4D97-AF65-F5344CB8AC3E}">
        <p14:creationId xmlns:p14="http://schemas.microsoft.com/office/powerpoint/2010/main" val="2653883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Vad händer när man utsätts för en härskarteknik? </a:t>
            </a:r>
          </a:p>
          <a:p>
            <a:r>
              <a:rPr lang="sv-SE" sz="1200" kern="1200" dirty="0">
                <a:solidFill>
                  <a:schemeClr val="tx1"/>
                </a:solidFill>
                <a:effectLst/>
                <a:latin typeface="+mn-lt"/>
                <a:ea typeface="+mn-ea"/>
                <a:cs typeface="+mn-cs"/>
              </a:rPr>
              <a:t>-  Börjar ifrågasätta sig själv? Minskar ens självkänsla </a:t>
            </a:r>
          </a:p>
          <a:p>
            <a:pPr marL="171450" indent="-171450">
              <a:buFontTx/>
              <a:buChar char="-"/>
            </a:pPr>
            <a:r>
              <a:rPr lang="sv-SE" sz="1200" kern="1200" dirty="0">
                <a:solidFill>
                  <a:schemeClr val="tx1"/>
                </a:solidFill>
                <a:effectLst/>
                <a:latin typeface="+mn-lt"/>
                <a:ea typeface="+mn-ea"/>
                <a:cs typeface="+mn-cs"/>
              </a:rPr>
              <a:t>Känner sig ovälkommen / osedd / oönskad - allt det som motarbetar kreativitet och </a:t>
            </a:r>
            <a:r>
              <a:rPr lang="sv-SE" sz="1200" kern="1200" dirty="0" err="1">
                <a:solidFill>
                  <a:schemeClr val="tx1"/>
                </a:solidFill>
                <a:effectLst/>
                <a:latin typeface="+mn-lt"/>
                <a:ea typeface="+mn-ea"/>
                <a:cs typeface="+mn-cs"/>
              </a:rPr>
              <a:t>flow</a:t>
            </a:r>
            <a:r>
              <a:rPr lang="sv-SE" sz="1200" kern="1200" dirty="0">
                <a:solidFill>
                  <a:schemeClr val="tx1"/>
                </a:solidFill>
                <a:effectLst/>
                <a:latin typeface="+mn-lt"/>
                <a:ea typeface="+mn-ea"/>
                <a:cs typeface="+mn-cs"/>
              </a:rPr>
              <a:t> och som får en att prestera bra och fortsätta komma med kreativa lösningar.</a:t>
            </a:r>
          </a:p>
        </p:txBody>
      </p:sp>
      <p:sp>
        <p:nvSpPr>
          <p:cNvPr id="4" name="Platshållare för bildnummer 3"/>
          <p:cNvSpPr>
            <a:spLocks noGrp="1"/>
          </p:cNvSpPr>
          <p:nvPr>
            <p:ph type="sldNum" sz="quarter" idx="5"/>
          </p:nvPr>
        </p:nvSpPr>
        <p:spPr/>
        <p:txBody>
          <a:bodyPr/>
          <a:lstStyle/>
          <a:p>
            <a:fld id="{BC58A226-8BCB-D848-AF9C-E8FB4F3A389A}" type="slidenum">
              <a:rPr lang="sv-SE" smtClean="0"/>
              <a:t>44</a:t>
            </a:fld>
            <a:endParaRPr lang="sv-SE"/>
          </a:p>
        </p:txBody>
      </p:sp>
    </p:spTree>
    <p:extLst>
      <p:ext uri="{BB962C8B-B14F-4D97-AF65-F5344CB8AC3E}">
        <p14:creationId xmlns:p14="http://schemas.microsoft.com/office/powerpoint/2010/main" val="3739284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45</a:t>
            </a:fld>
            <a:endParaRPr lang="sv-SE"/>
          </a:p>
        </p:txBody>
      </p:sp>
    </p:spTree>
    <p:extLst>
      <p:ext uri="{BB962C8B-B14F-4D97-AF65-F5344CB8AC3E}">
        <p14:creationId xmlns:p14="http://schemas.microsoft.com/office/powerpoint/2010/main" val="8495928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Motstrategier som är sätt att bemöta härskartekniker när vi upplever dem.</a:t>
            </a:r>
          </a:p>
          <a:p>
            <a:r>
              <a:rPr lang="sv-SE" dirty="0" err="1"/>
              <a:t>Bekräftartekniker</a:t>
            </a:r>
            <a:r>
              <a:rPr lang="sv-SE" dirty="0"/>
              <a:t> är sätt att förändra sociala klimat. </a:t>
            </a:r>
          </a:p>
          <a:p>
            <a:endParaRPr lang="sv-SE" dirty="0"/>
          </a:p>
          <a:p>
            <a:r>
              <a:rPr lang="sv-SE" dirty="0"/>
              <a:t>Det är det sista där som jag fokuserar på jämt, oavsett om det är med familjen hemma, i mitt team i uppdraget, eller med kollegorna på en AW. Bekräfta, försöka se till så alla blir sedda och mår bra. </a:t>
            </a:r>
          </a:p>
          <a:p>
            <a:endParaRPr lang="sv-SE" dirty="0"/>
          </a:p>
          <a:p>
            <a:r>
              <a:rPr lang="sv-SE" dirty="0"/>
              <a:t>Nu kommer jag gå igenom härskarteknikerna en och en och beskriva härska tekniken lite och sedan dess motstrategi och </a:t>
            </a:r>
            <a:r>
              <a:rPr lang="sv-SE" dirty="0" err="1"/>
              <a:t>bekräftarteknik</a:t>
            </a:r>
            <a:r>
              <a:rPr lang="sv-SE" dirty="0"/>
              <a:t>. Vissa pratar jag lite mer om, andra mindre</a:t>
            </a:r>
          </a:p>
        </p:txBody>
      </p:sp>
      <p:sp>
        <p:nvSpPr>
          <p:cNvPr id="4" name="Platshållare för bildnummer 3"/>
          <p:cNvSpPr>
            <a:spLocks noGrp="1"/>
          </p:cNvSpPr>
          <p:nvPr>
            <p:ph type="sldNum" sz="quarter" idx="5"/>
          </p:nvPr>
        </p:nvSpPr>
        <p:spPr/>
        <p:txBody>
          <a:bodyPr/>
          <a:lstStyle/>
          <a:p>
            <a:fld id="{BC58A226-8BCB-D848-AF9C-E8FB4F3A389A}" type="slidenum">
              <a:rPr lang="sv-SE" smtClean="0"/>
              <a:t>46</a:t>
            </a:fld>
            <a:endParaRPr lang="sv-SE"/>
          </a:p>
        </p:txBody>
      </p:sp>
    </p:spTree>
    <p:extLst>
      <p:ext uri="{BB962C8B-B14F-4D97-AF65-F5344CB8AC3E}">
        <p14:creationId xmlns:p14="http://schemas.microsoft.com/office/powerpoint/2010/main" val="1685630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err="1">
                <a:solidFill>
                  <a:schemeClr val="tx1"/>
                </a:solidFill>
                <a:effectLst/>
                <a:latin typeface="+mn-lt"/>
                <a:ea typeface="+mn-ea"/>
                <a:cs typeface="+mn-cs"/>
              </a:rPr>
              <a:t>Onsynliggör</a:t>
            </a:r>
            <a:r>
              <a:rPr lang="sv-SE" sz="1200" kern="1200" dirty="0">
                <a:solidFill>
                  <a:schemeClr val="tx1"/>
                </a:solidFill>
                <a:effectLst/>
                <a:latin typeface="+mn-lt"/>
                <a:ea typeface="+mn-ea"/>
                <a:cs typeface="+mn-cs"/>
              </a:rPr>
              <a:t> är härskartekniken</a:t>
            </a:r>
          </a:p>
          <a:p>
            <a:r>
              <a:rPr lang="sv-SE" sz="1200" kern="1200" dirty="0">
                <a:solidFill>
                  <a:schemeClr val="tx1"/>
                </a:solidFill>
                <a:effectLst/>
                <a:latin typeface="+mn-lt"/>
                <a:ea typeface="+mn-ea"/>
                <a:cs typeface="+mn-cs"/>
              </a:rPr>
              <a:t>Ta plats är motstrategin</a:t>
            </a:r>
          </a:p>
          <a:p>
            <a:r>
              <a:rPr lang="sv-SE" sz="1200" kern="1200" dirty="0">
                <a:solidFill>
                  <a:schemeClr val="tx1"/>
                </a:solidFill>
                <a:effectLst/>
                <a:latin typeface="+mn-lt"/>
                <a:ea typeface="+mn-ea"/>
                <a:cs typeface="+mn-cs"/>
              </a:rPr>
              <a:t>Synliggör är </a:t>
            </a:r>
            <a:r>
              <a:rPr lang="sv-SE" sz="1200" kern="1200" dirty="0" err="1">
                <a:solidFill>
                  <a:schemeClr val="tx1"/>
                </a:solidFill>
                <a:effectLst/>
                <a:latin typeface="+mn-lt"/>
                <a:ea typeface="+mn-ea"/>
                <a:cs typeface="+mn-cs"/>
              </a:rPr>
              <a:t>Bekräftarteknikern</a:t>
            </a:r>
            <a:endParaRPr lang="sv-SE" sz="1200"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dirty="0"/>
              <a:t>Härskartekniken går ut på att förmedla att  det du gör och säger inte är viktigt eller värdefullt, eller LIKA viktigt och värdefullt. Tekniken kan ta sig olika uttryck och kan ske direkt med ord men också genom </a:t>
            </a:r>
            <a:r>
              <a:rPr lang="sv-SE" dirty="0" err="1"/>
              <a:t>kroppspråk</a:t>
            </a:r>
            <a:r>
              <a:rPr lang="sv-SE" dirty="0"/>
              <a:t> och gester, eller bristen på kroppsspråk och gester. Det kan handla om att i olika sammanhang inte presentera dig vid namn eller ens nämna ditt namn, men också att tala om ditt arbete och insatser på ett förminskande sätt.</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Ett exempel som jag sett på möten - En persons åsikter får inte samma tyngd som andras. Eller om man själv  gör en poäng som går obemärkt förbi, men strax därpå säger en annan kollega samma sak så tas åsikten upp och uppskattas.</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I exemplen ovan kan det vara svårt att i sittande möte försöka hävda sig och ta plats. </a:t>
            </a:r>
          </a:p>
          <a:p>
            <a:r>
              <a:rPr lang="sv-SE" sz="1200" kern="1200" dirty="0">
                <a:solidFill>
                  <a:schemeClr val="tx1"/>
                </a:solidFill>
                <a:effectLst/>
                <a:latin typeface="+mn-lt"/>
                <a:ea typeface="+mn-ea"/>
                <a:cs typeface="+mn-cs"/>
              </a:rPr>
              <a:t>Kan du det, alltså du har förmågan att avgöra att du blir osynliggjord och sedan modet att våga ta upp det, så toppen, våga ta plats, </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Men det som jag tycker är utmaningen med många av </a:t>
            </a:r>
            <a:r>
              <a:rPr lang="sv-SE" sz="1200" kern="1200" dirty="0" err="1">
                <a:solidFill>
                  <a:schemeClr val="tx1"/>
                </a:solidFill>
                <a:effectLst/>
                <a:latin typeface="+mn-lt"/>
                <a:ea typeface="+mn-ea"/>
                <a:cs typeface="+mn-cs"/>
              </a:rPr>
              <a:t>mostrategierna</a:t>
            </a:r>
            <a:r>
              <a:rPr lang="sv-SE" sz="1200" kern="1200" dirty="0">
                <a:solidFill>
                  <a:schemeClr val="tx1"/>
                </a:solidFill>
                <a:effectLst/>
                <a:latin typeface="+mn-lt"/>
                <a:ea typeface="+mn-ea"/>
                <a:cs typeface="+mn-cs"/>
              </a:rPr>
              <a:t> är att dom inte är lätta komma ihåg i stundens hetta, utan kräver övning. Första gången man blir osynliggjord så kanske man bara går från ett möte med en dålig känsla i magen, men vet inte varför. Det kanske först är senare när man tänker tillbaks på vad som hände som det blir tydligare att man blev utsatt för en härskarteknik och då är det lite sent att hävda sig. </a:t>
            </a:r>
          </a:p>
          <a:p>
            <a:endParaRPr lang="sv-SE" sz="1200" kern="1200" dirty="0">
              <a:solidFill>
                <a:schemeClr val="tx1"/>
              </a:solidFill>
              <a:effectLst/>
              <a:latin typeface="+mn-lt"/>
              <a:ea typeface="+mn-ea"/>
              <a:cs typeface="+mn-cs"/>
            </a:endParaRPr>
          </a:p>
          <a:p>
            <a:r>
              <a:rPr lang="sv-SE" sz="1200" kern="1200" dirty="0" err="1">
                <a:solidFill>
                  <a:schemeClr val="tx1"/>
                </a:solidFill>
                <a:effectLst/>
                <a:latin typeface="+mn-lt"/>
                <a:ea typeface="+mn-ea"/>
                <a:cs typeface="+mn-cs"/>
              </a:rPr>
              <a:t>Bekräftelsestraterierna</a:t>
            </a:r>
            <a:r>
              <a:rPr lang="sv-SE" sz="1200" kern="1200" dirty="0">
                <a:solidFill>
                  <a:schemeClr val="tx1"/>
                </a:solidFill>
                <a:effectLst/>
                <a:latin typeface="+mn-lt"/>
                <a:ea typeface="+mn-ea"/>
                <a:cs typeface="+mn-cs"/>
              </a:rPr>
              <a:t> tänker jag just därför är viktigast att börja med att försöka komma ihåg. För oftast kan jag uttrycka dom utan att själv vara i underläge, vilket inte blir lika jobbigt. Som i exemplet med att nån annan snor en idé på ett möte, så skulle det ju vara relativt odramatiskt för en kollega som ser det  att bara lättsamt avbryta och notera att ”ja, men precis som Anna här nämnde tidigare”… </a:t>
            </a:r>
          </a:p>
          <a:p>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47</a:t>
            </a:fld>
            <a:endParaRPr lang="sv-SE"/>
          </a:p>
        </p:txBody>
      </p:sp>
    </p:spTree>
    <p:extLst>
      <p:ext uri="{BB962C8B-B14F-4D97-AF65-F5344CB8AC3E}">
        <p14:creationId xmlns:p14="http://schemas.microsoft.com/office/powerpoint/2010/main" val="1800693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Den som förlöjligar förminskar och förringar sitt offer, det är</a:t>
            </a:r>
            <a:r>
              <a:rPr lang="sv-SE" sz="1200" kern="1200" dirty="0">
                <a:solidFill>
                  <a:schemeClr val="tx1"/>
                </a:solidFill>
                <a:effectLst/>
                <a:latin typeface="+mn-lt"/>
                <a:ea typeface="+mn-ea"/>
                <a:cs typeface="+mn-cs"/>
              </a:rPr>
              <a:t> ett sätt att misskreditera det någon sagt och få andra med sig. </a:t>
            </a:r>
          </a:p>
          <a:p>
            <a:endParaRPr lang="sv-SE" sz="1200" kern="1200" dirty="0">
              <a:solidFill>
                <a:schemeClr val="tx1"/>
              </a:solidFill>
              <a:effectLst/>
              <a:latin typeface="+mn-lt"/>
              <a:ea typeface="+mn-ea"/>
              <a:cs typeface="+mn-cs"/>
            </a:endParaRPr>
          </a:p>
          <a:p>
            <a:pPr marL="171450" indent="-171450">
              <a:buFontTx/>
              <a:buChar char="-"/>
            </a:pPr>
            <a:r>
              <a:rPr lang="sv-SE" sz="1200" kern="1200" dirty="0">
                <a:solidFill>
                  <a:schemeClr val="tx1"/>
                </a:solidFill>
                <a:effectLst/>
                <a:latin typeface="+mn-lt"/>
                <a:ea typeface="+mn-ea"/>
                <a:cs typeface="+mn-cs"/>
              </a:rPr>
              <a:t>Detta sker ofta genom negativ humor som inte alla tycker är rolig. Särskilt inte den som är mottagare av gliringarna.  </a:t>
            </a:r>
          </a:p>
          <a:p>
            <a:pPr marL="0" indent="0">
              <a:buFontTx/>
              <a:buNone/>
            </a:pPr>
            <a:endParaRPr lang="sv-SE" dirty="0"/>
          </a:p>
          <a:p>
            <a:pPr marL="0" indent="0">
              <a:buFontTx/>
              <a:buNone/>
            </a:pPr>
            <a:r>
              <a:rPr lang="sv-SE" dirty="0"/>
              <a:t>Besläktat med förlöjligandet är infantiliseringen. ”Lilla gumman, inte kan väl du själv ansvara för databasuppgraderingen”</a:t>
            </a:r>
          </a:p>
          <a:p>
            <a:pPr marL="0" indent="0">
              <a:buFontTx/>
              <a:buNone/>
            </a:pPr>
            <a:endParaRPr lang="sv-SE" sz="1200" kern="1200" dirty="0">
              <a:solidFill>
                <a:schemeClr val="tx1"/>
              </a:solidFill>
              <a:effectLst/>
              <a:latin typeface="+mn-lt"/>
              <a:ea typeface="+mn-ea"/>
              <a:cs typeface="+mn-cs"/>
            </a:endParaRPr>
          </a:p>
          <a:p>
            <a:pPr marL="0" indent="0">
              <a:buFontTx/>
              <a:buNone/>
            </a:pPr>
            <a:r>
              <a:rPr lang="sv-SE" sz="1200" kern="1200" dirty="0">
                <a:solidFill>
                  <a:schemeClr val="tx1"/>
                </a:solidFill>
                <a:effectLst/>
                <a:latin typeface="+mn-lt"/>
                <a:ea typeface="+mn-ea"/>
                <a:cs typeface="+mn-cs"/>
              </a:rPr>
              <a:t>Motstrategin för detta är att ifrågasätta dom. Att </a:t>
            </a:r>
            <a:r>
              <a:rPr lang="sv-SE" sz="1200" kern="1200" dirty="0" err="1">
                <a:solidFill>
                  <a:schemeClr val="tx1"/>
                </a:solidFill>
                <a:effectLst/>
                <a:latin typeface="+mn-lt"/>
                <a:ea typeface="+mn-ea"/>
                <a:cs typeface="+mn-cs"/>
              </a:rPr>
              <a:t>ba</a:t>
            </a:r>
            <a:r>
              <a:rPr lang="sv-SE" sz="1200" kern="1200" dirty="0">
                <a:solidFill>
                  <a:schemeClr val="tx1"/>
                </a:solidFill>
                <a:effectLst/>
                <a:latin typeface="+mn-lt"/>
                <a:ea typeface="+mn-ea"/>
                <a:cs typeface="+mn-cs"/>
              </a:rPr>
              <a:t>, ”Vart har du fått det ifrån? Jag skulle säga att det går alldeles utmärkt” </a:t>
            </a:r>
          </a:p>
          <a:p>
            <a:pPr marL="0" indent="0">
              <a:buFontTx/>
              <a:buNone/>
            </a:pPr>
            <a:endParaRPr lang="sv-SE" sz="1200" kern="1200" dirty="0">
              <a:solidFill>
                <a:schemeClr val="tx1"/>
              </a:solidFill>
              <a:effectLst/>
              <a:latin typeface="+mn-lt"/>
              <a:ea typeface="+mn-ea"/>
              <a:cs typeface="+mn-cs"/>
            </a:endParaRPr>
          </a:p>
          <a:p>
            <a:pPr marL="0" indent="0">
              <a:buFontTx/>
              <a:buNone/>
            </a:pPr>
            <a:r>
              <a:rPr lang="sv-SE" sz="1200" kern="1200" dirty="0">
                <a:solidFill>
                  <a:schemeClr val="tx1"/>
                </a:solidFill>
                <a:effectLst/>
                <a:latin typeface="+mn-lt"/>
                <a:ea typeface="+mn-ea"/>
                <a:cs typeface="+mn-cs"/>
              </a:rPr>
              <a:t>Och det vi alla kan göra för att bekräfta rimliga normer är att respektera. Det låter kanske självklart, men ibland så är vi människor rätt självupptagna och tycker att bara för att VI kom på ett så himla bra skämt när en kollega råkade säga fel och vi bara måste avbryta mötet för att säga det där super roliga skämtet som alla kommer tycka är as-roligt, så har vi kanske misslyckats med att vara respekterande. Beroende så klart på gruppen, men tänk att personen som sa fel tycker det är as-jobbigt att prata framför folk och hatar sig själv antagligen redan för att hen sa fel och så kommer du eller jag och gör saken värre. </a:t>
            </a:r>
          </a:p>
          <a:p>
            <a:pPr marL="0" indent="0">
              <a:buFontTx/>
              <a:buNone/>
            </a:pPr>
            <a:endParaRPr lang="sv-SE" sz="1200" kern="1200" dirty="0">
              <a:solidFill>
                <a:schemeClr val="tx1"/>
              </a:solidFill>
              <a:effectLst/>
              <a:latin typeface="+mn-lt"/>
              <a:ea typeface="+mn-ea"/>
              <a:cs typeface="+mn-cs"/>
            </a:endParaRPr>
          </a:p>
          <a:p>
            <a:pPr marL="0" indent="0">
              <a:buFontTx/>
              <a:buNone/>
            </a:pPr>
            <a:r>
              <a:rPr lang="sv-SE" sz="1200" kern="1200" dirty="0">
                <a:solidFill>
                  <a:schemeClr val="tx1"/>
                </a:solidFill>
                <a:effectLst/>
                <a:latin typeface="+mn-lt"/>
                <a:ea typeface="+mn-ea"/>
                <a:cs typeface="+mn-cs"/>
              </a:rPr>
              <a:t>När vi förlöjligar så gör vi ju inte alltid det supertydligt, som att peka på någon och skratta. Utan mer ofta är </a:t>
            </a:r>
            <a:r>
              <a:rPr lang="sv-SE" sz="1200" kern="1200">
                <a:solidFill>
                  <a:schemeClr val="tx1"/>
                </a:solidFill>
                <a:effectLst/>
                <a:latin typeface="+mn-lt"/>
                <a:ea typeface="+mn-ea"/>
                <a:cs typeface="+mn-cs"/>
              </a:rPr>
              <a:t>det göra </a:t>
            </a:r>
            <a:r>
              <a:rPr lang="sv-SE" sz="1200" kern="1200" dirty="0">
                <a:solidFill>
                  <a:schemeClr val="tx1"/>
                </a:solidFill>
                <a:effectLst/>
                <a:latin typeface="+mn-lt"/>
                <a:ea typeface="+mn-ea"/>
                <a:cs typeface="+mn-cs"/>
              </a:rPr>
              <a:t>nån som redan känner sig osäker lite mer osäker för att själv känna sig lite bättre.</a:t>
            </a:r>
          </a:p>
        </p:txBody>
      </p:sp>
      <p:sp>
        <p:nvSpPr>
          <p:cNvPr id="4" name="Platshållare för bildnummer 3"/>
          <p:cNvSpPr>
            <a:spLocks noGrp="1"/>
          </p:cNvSpPr>
          <p:nvPr>
            <p:ph type="sldNum" sz="quarter" idx="5"/>
          </p:nvPr>
        </p:nvSpPr>
        <p:spPr/>
        <p:txBody>
          <a:bodyPr/>
          <a:lstStyle/>
          <a:p>
            <a:fld id="{BC58A226-8BCB-D848-AF9C-E8FB4F3A389A}" type="slidenum">
              <a:rPr lang="sv-SE" smtClean="0"/>
              <a:t>48</a:t>
            </a:fld>
            <a:endParaRPr lang="sv-SE"/>
          </a:p>
        </p:txBody>
      </p:sp>
    </p:spTree>
    <p:extLst>
      <p:ext uri="{BB962C8B-B14F-4D97-AF65-F5344CB8AC3E}">
        <p14:creationId xmlns:p14="http://schemas.microsoft.com/office/powerpoint/2010/main" val="1596351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Att ha information och hålla den inne innebär makt - vilket kan innebära att en person eller en grupp hindras från att handla </a:t>
            </a:r>
            <a:r>
              <a:rPr lang="sv-SE" dirty="0" err="1"/>
              <a:t>så,som</a:t>
            </a:r>
            <a:r>
              <a:rPr lang="sv-SE" dirty="0"/>
              <a:t> de skulle ha handlat om de hade vetat bättre. </a:t>
            </a:r>
          </a:p>
          <a:p>
            <a:r>
              <a:rPr lang="sv-SE" dirty="0"/>
              <a:t>Att inte få tillgång till nyheter, möteshandlingar, protokoll, utskick eller inbjudningar kan leda till att det till exempel blir för sent att agera eller att man agerar på fel sätt</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Motstrategin kallas Korten på bordet. Om vi till exempel säger att  du är på ett möte som har en kort, men ganska luddig agenda och under mötet så förväntas du vara med och fatta beslut i något du inte förstår eller blivit varnad om att du behöver sätta dig in i. Säg då det, förtydliga att för att vara med och fatta beslut i denna fråga så behöver du  mer tid för att sätta dig in i materialet. </a:t>
            </a:r>
          </a:p>
          <a:p>
            <a:endParaRPr lang="sv-SE" sz="1200" kern="1200" dirty="0">
              <a:solidFill>
                <a:schemeClr val="tx1"/>
              </a:solidFill>
              <a:effectLst/>
              <a:latin typeface="+mn-lt"/>
              <a:ea typeface="+mn-ea"/>
              <a:cs typeface="+mn-cs"/>
            </a:endParaRPr>
          </a:p>
          <a:p>
            <a:r>
              <a:rPr lang="sv-SE" sz="1200" kern="1200" dirty="0" err="1">
                <a:solidFill>
                  <a:schemeClr val="tx1"/>
                </a:solidFill>
                <a:effectLst/>
                <a:latin typeface="+mn-lt"/>
                <a:ea typeface="+mn-ea"/>
                <a:cs typeface="+mn-cs"/>
              </a:rPr>
              <a:t>Bekräftarstrategin</a:t>
            </a:r>
            <a:r>
              <a:rPr lang="sv-SE" sz="1200" kern="1200" dirty="0">
                <a:solidFill>
                  <a:schemeClr val="tx1"/>
                </a:solidFill>
                <a:effectLst/>
                <a:latin typeface="+mn-lt"/>
                <a:ea typeface="+mn-ea"/>
                <a:cs typeface="+mn-cs"/>
              </a:rPr>
              <a:t> då – informera!</a:t>
            </a:r>
          </a:p>
          <a:p>
            <a:r>
              <a:rPr lang="sv-SE" sz="1200" kern="1200" dirty="0">
                <a:solidFill>
                  <a:schemeClr val="tx1"/>
                </a:solidFill>
                <a:effectLst/>
                <a:latin typeface="+mn-lt"/>
                <a:ea typeface="+mn-ea"/>
                <a:cs typeface="+mn-cs"/>
              </a:rPr>
              <a:t>Det kan innebära : </a:t>
            </a:r>
          </a:p>
          <a:p>
            <a:pPr marL="171450" indent="-171450">
              <a:buFont typeface="Arial" panose="020B0604020202020204" pitchFamily="34" charset="0"/>
              <a:buChar char="•"/>
            </a:pPr>
            <a:r>
              <a:rPr lang="sv-SE" sz="1200" kern="1200" dirty="0">
                <a:solidFill>
                  <a:schemeClr val="tx1"/>
                </a:solidFill>
                <a:effectLst/>
                <a:latin typeface="+mn-lt"/>
                <a:ea typeface="+mn-ea"/>
                <a:cs typeface="+mn-cs"/>
              </a:rPr>
              <a:t>Alla möten ska ha en agenda med tydliga beslutspunkter</a:t>
            </a:r>
          </a:p>
          <a:p>
            <a:pPr marL="171450" indent="-171450">
              <a:buFont typeface="Arial" panose="020B0604020202020204" pitchFamily="34" charset="0"/>
              <a:buChar char="•"/>
            </a:pPr>
            <a:r>
              <a:rPr lang="sv-SE" sz="1200" kern="1200" dirty="0">
                <a:solidFill>
                  <a:schemeClr val="tx1"/>
                </a:solidFill>
                <a:effectLst/>
                <a:latin typeface="+mn-lt"/>
                <a:ea typeface="+mn-ea"/>
                <a:cs typeface="+mn-cs"/>
              </a:rPr>
              <a:t>Det ska skrivas protokoll som andra kan ta del av efteråt</a:t>
            </a:r>
          </a:p>
          <a:p>
            <a:pPr marL="171450" indent="-171450">
              <a:buFont typeface="Arial" panose="020B0604020202020204" pitchFamily="34" charset="0"/>
              <a:buChar char="•"/>
            </a:pPr>
            <a:r>
              <a:rPr lang="sv-SE" sz="1200" kern="1200" dirty="0">
                <a:solidFill>
                  <a:schemeClr val="tx1"/>
                </a:solidFill>
                <a:effectLst/>
                <a:latin typeface="+mn-lt"/>
                <a:ea typeface="+mn-ea"/>
                <a:cs typeface="+mn-cs"/>
              </a:rPr>
              <a:t>Händer det saker som påverkar hela teamet, se till att alla får informationen – även de som kanske var frånvarande den dagen. </a:t>
            </a:r>
          </a:p>
          <a:p>
            <a:pPr marL="171450" indent="-171450">
              <a:buFont typeface="Arial" panose="020B0604020202020204" pitchFamily="34" charset="0"/>
              <a:buChar char="•"/>
            </a:pPr>
            <a:r>
              <a:rPr lang="sv-SE" sz="1200" kern="1200" dirty="0">
                <a:solidFill>
                  <a:schemeClr val="tx1"/>
                </a:solidFill>
                <a:effectLst/>
                <a:latin typeface="+mn-lt"/>
                <a:ea typeface="+mn-ea"/>
                <a:cs typeface="+mn-cs"/>
              </a:rPr>
              <a:t>Anpassa efter teamet, vissa vill kanske inte veta allt, se då om det går att skydda den personen </a:t>
            </a:r>
          </a:p>
          <a:p>
            <a:endParaRPr lang="sv-SE" sz="1200" kern="1200" dirty="0">
              <a:solidFill>
                <a:schemeClr val="tx1"/>
              </a:solidFill>
              <a:effectLst/>
              <a:latin typeface="+mn-lt"/>
              <a:ea typeface="+mn-ea"/>
              <a:cs typeface="+mn-cs"/>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49</a:t>
            </a:fld>
            <a:endParaRPr lang="sv-SE"/>
          </a:p>
        </p:txBody>
      </p:sp>
    </p:spTree>
    <p:extLst>
      <p:ext uri="{BB962C8B-B14F-4D97-AF65-F5344CB8AC3E}">
        <p14:creationId xmlns:p14="http://schemas.microsoft.com/office/powerpoint/2010/main" val="1204410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Är du noggrann får du höra att du är petig, är du bestämd kallas du bitchig och är du en god lyssnare avfärdas du som svag.</a:t>
            </a:r>
          </a:p>
          <a:p>
            <a:r>
              <a:rPr lang="sv-SE" dirty="0"/>
              <a:t>Dubbel bestraffning är en härskarteknik som skapar en upplevelse av att vad du än gör så gör du fel. </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Motstrategin är att bryta mönstret och bekräftelse strategin dubbel belöning. </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Den här härskartekniken tycker jag är svår att ge för vår kontext ge nyanserade exempel och konkreta motstrategier. Min erfarenhet är dock att jag sett den användas mer mot manliga kollegor än kvinnliga. Att du som man ska vara mjuk och mer inkännande, men samtidigt så förväntas du ha enkelt för att klassiskt manliga normer, så som att vara beslutsam och inte klaga för mycket. Är arbetssituationen dålig så ska du bara ta den liksom.  </a:t>
            </a:r>
          </a:p>
          <a:p>
            <a:r>
              <a:rPr lang="sv-SE" sz="1200" kern="1200" dirty="0">
                <a:solidFill>
                  <a:schemeClr val="tx1"/>
                </a:solidFill>
                <a:effectLst/>
                <a:latin typeface="+mn-lt"/>
                <a:ea typeface="+mn-ea"/>
                <a:cs typeface="+mn-cs"/>
              </a:rPr>
              <a:t>Men då denna teknik kräver lite mer tid att nyansera på ett pedagogiskt sätt, så väljer jag att nämna den bara så här, men jag går vidare till den sista; </a:t>
            </a:r>
            <a:endParaRPr lang="sv-SE"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50</a:t>
            </a:fld>
            <a:endParaRPr lang="sv-SE"/>
          </a:p>
        </p:txBody>
      </p:sp>
    </p:spTree>
    <p:extLst>
      <p:ext uri="{BB962C8B-B14F-4D97-AF65-F5344CB8AC3E}">
        <p14:creationId xmlns:p14="http://schemas.microsoft.com/office/powerpoint/2010/main" val="14226848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Denna härskarteknik innebär att någon annan får dig att känna skam och skuld för en handling, en egenskap, en händelse eller en situation, trots att det inte är du eller din person som är den utlösande faktorn till händelsen eller situationen.</a:t>
            </a:r>
            <a:endParaRPr lang="sv-SE" sz="1200"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Jag var med i ett team där vi hade en fysisk </a:t>
            </a:r>
            <a:r>
              <a:rPr lang="sv-SE" sz="1200" kern="1200" dirty="0" err="1">
                <a:solidFill>
                  <a:schemeClr val="tx1"/>
                </a:solidFill>
                <a:effectLst/>
                <a:latin typeface="+mn-lt"/>
                <a:ea typeface="+mn-ea"/>
                <a:cs typeface="+mn-cs"/>
              </a:rPr>
              <a:t>Scrum</a:t>
            </a:r>
            <a:r>
              <a:rPr lang="sv-SE" sz="1200" kern="1200" dirty="0">
                <a:solidFill>
                  <a:schemeClr val="tx1"/>
                </a:solidFill>
                <a:effectLst/>
                <a:latin typeface="+mn-lt"/>
                <a:ea typeface="+mn-ea"/>
                <a:cs typeface="+mn-cs"/>
              </a:rPr>
              <a:t>-board uppsatt i team-rummet. Syftet var att få överblick över sprinten och ha något att samlas kring på mornarna. Vår </a:t>
            </a:r>
            <a:r>
              <a:rPr lang="sv-SE" sz="1200" kern="1200" dirty="0" err="1">
                <a:solidFill>
                  <a:schemeClr val="tx1"/>
                </a:solidFill>
                <a:effectLst/>
                <a:latin typeface="+mn-lt"/>
                <a:ea typeface="+mn-ea"/>
                <a:cs typeface="+mn-cs"/>
              </a:rPr>
              <a:t>scrum</a:t>
            </a:r>
            <a:r>
              <a:rPr lang="sv-SE" sz="1200" kern="1200" dirty="0">
                <a:solidFill>
                  <a:schemeClr val="tx1"/>
                </a:solidFill>
                <a:effectLst/>
                <a:latin typeface="+mn-lt"/>
                <a:ea typeface="+mn-ea"/>
                <a:cs typeface="+mn-cs"/>
              </a:rPr>
              <a:t> master skrev ut varje </a:t>
            </a:r>
            <a:r>
              <a:rPr lang="sv-SE" sz="1200" kern="1200" dirty="0" err="1">
                <a:solidFill>
                  <a:schemeClr val="tx1"/>
                </a:solidFill>
                <a:effectLst/>
                <a:latin typeface="+mn-lt"/>
                <a:ea typeface="+mn-ea"/>
                <a:cs typeface="+mn-cs"/>
              </a:rPr>
              <a:t>Jira</a:t>
            </a:r>
            <a:r>
              <a:rPr lang="sv-SE" sz="1200" kern="1200" dirty="0">
                <a:solidFill>
                  <a:schemeClr val="tx1"/>
                </a:solidFill>
                <a:effectLst/>
                <a:latin typeface="+mn-lt"/>
                <a:ea typeface="+mn-ea"/>
                <a:cs typeface="+mn-cs"/>
              </a:rPr>
              <a:t> lappar efter sprintplaneringen, klippte till dom och satte upp dom. Ibland kom det nån lapp in efter att sprinten var skapad och jag hade sett hur en manlig kollega då bara tagit en post-ti skrivit </a:t>
            </a:r>
            <a:r>
              <a:rPr lang="sv-SE" sz="1200" kern="1200" dirty="0" err="1">
                <a:solidFill>
                  <a:schemeClr val="tx1"/>
                </a:solidFill>
                <a:effectLst/>
                <a:latin typeface="+mn-lt"/>
                <a:ea typeface="+mn-ea"/>
                <a:cs typeface="+mn-cs"/>
              </a:rPr>
              <a:t>Jira</a:t>
            </a:r>
            <a:r>
              <a:rPr lang="sv-SE" sz="1200" kern="1200" dirty="0">
                <a:solidFill>
                  <a:schemeClr val="tx1"/>
                </a:solidFill>
                <a:effectLst/>
                <a:latin typeface="+mn-lt"/>
                <a:ea typeface="+mn-ea"/>
                <a:cs typeface="+mn-cs"/>
              </a:rPr>
              <a:t> nummer och namn och satt upp den på tavlan. </a:t>
            </a:r>
          </a:p>
          <a:p>
            <a:r>
              <a:rPr lang="sv-SE" sz="1200" kern="1200" dirty="0">
                <a:solidFill>
                  <a:schemeClr val="tx1"/>
                </a:solidFill>
                <a:effectLst/>
                <a:latin typeface="+mn-lt"/>
                <a:ea typeface="+mn-ea"/>
                <a:cs typeface="+mn-cs"/>
              </a:rPr>
              <a:t>Så när jag behövde dra in ett nytt ärende i sprinten så gjorde jag samma sak, tog en </a:t>
            </a:r>
            <a:r>
              <a:rPr lang="sv-SE" sz="1200" kern="1200" dirty="0" err="1">
                <a:solidFill>
                  <a:schemeClr val="tx1"/>
                </a:solidFill>
                <a:effectLst/>
                <a:latin typeface="+mn-lt"/>
                <a:ea typeface="+mn-ea"/>
                <a:cs typeface="+mn-cs"/>
              </a:rPr>
              <a:t>postit</a:t>
            </a:r>
            <a:r>
              <a:rPr lang="sv-SE" sz="1200" kern="1200" dirty="0">
                <a:solidFill>
                  <a:schemeClr val="tx1"/>
                </a:solidFill>
                <a:effectLst/>
                <a:latin typeface="+mn-lt"/>
                <a:ea typeface="+mn-ea"/>
                <a:cs typeface="+mn-cs"/>
              </a:rPr>
              <a:t> och satte upp den på tavlan. </a:t>
            </a:r>
          </a:p>
          <a:p>
            <a:r>
              <a:rPr lang="sv-SE" sz="1200" kern="1200" dirty="0">
                <a:solidFill>
                  <a:schemeClr val="tx1"/>
                </a:solidFill>
                <a:effectLst/>
                <a:latin typeface="+mn-lt"/>
                <a:ea typeface="+mn-ea"/>
                <a:cs typeface="+mn-cs"/>
              </a:rPr>
              <a:t>När vi sen hade </a:t>
            </a:r>
            <a:r>
              <a:rPr lang="sv-SE" sz="1200" kern="1200" dirty="0" err="1">
                <a:solidFill>
                  <a:schemeClr val="tx1"/>
                </a:solidFill>
                <a:effectLst/>
                <a:latin typeface="+mn-lt"/>
                <a:ea typeface="+mn-ea"/>
                <a:cs typeface="+mn-cs"/>
              </a:rPr>
              <a:t>stand-up</a:t>
            </a:r>
            <a:r>
              <a:rPr lang="sv-SE" sz="1200" kern="1200" dirty="0">
                <a:solidFill>
                  <a:schemeClr val="tx1"/>
                </a:solidFill>
                <a:effectLst/>
                <a:latin typeface="+mn-lt"/>
                <a:ea typeface="+mn-ea"/>
                <a:cs typeface="+mn-cs"/>
              </a:rPr>
              <a:t> nästa morgon så blev jag utskälld av vår </a:t>
            </a:r>
            <a:r>
              <a:rPr lang="sv-SE" sz="1200" kern="1200" dirty="0" err="1">
                <a:solidFill>
                  <a:schemeClr val="tx1"/>
                </a:solidFill>
                <a:effectLst/>
                <a:latin typeface="+mn-lt"/>
                <a:ea typeface="+mn-ea"/>
                <a:cs typeface="+mn-cs"/>
              </a:rPr>
              <a:t>Scrum</a:t>
            </a:r>
            <a:r>
              <a:rPr lang="sv-SE" sz="1200" kern="1200" dirty="0">
                <a:solidFill>
                  <a:schemeClr val="tx1"/>
                </a:solidFill>
                <a:effectLst/>
                <a:latin typeface="+mn-lt"/>
                <a:ea typeface="+mn-ea"/>
                <a:cs typeface="+mn-cs"/>
              </a:rPr>
              <a:t> master för att jag förstört hans fina system med min post-it. Just då så sa jag inte så mycket. Han och jag var från samma konsultbolag (obs inte </a:t>
            </a:r>
            <a:r>
              <a:rPr lang="sv-SE" sz="1200" kern="1200" dirty="0" err="1">
                <a:solidFill>
                  <a:schemeClr val="tx1"/>
                </a:solidFill>
                <a:effectLst/>
                <a:latin typeface="+mn-lt"/>
                <a:ea typeface="+mn-ea"/>
                <a:cs typeface="+mn-cs"/>
              </a:rPr>
              <a:t>Omegapoint</a:t>
            </a:r>
            <a:r>
              <a:rPr lang="sv-SE" sz="1200" kern="1200" dirty="0">
                <a:solidFill>
                  <a:schemeClr val="tx1"/>
                </a:solidFill>
                <a:effectLst/>
                <a:latin typeface="+mn-lt"/>
                <a:ea typeface="+mn-ea"/>
                <a:cs typeface="+mn-cs"/>
              </a:rPr>
              <a:t>) så jag liksom normaliserade beteendet och sa väl något i stil med att jag skulle fixa en utskrift av ärendet under dagen. </a:t>
            </a:r>
          </a:p>
          <a:p>
            <a:endParaRPr lang="sv-SE" sz="1200" kern="1200" dirty="0">
              <a:solidFill>
                <a:schemeClr val="tx1"/>
              </a:solidFill>
              <a:effectLst/>
              <a:latin typeface="+mn-lt"/>
              <a:ea typeface="+mn-ea"/>
              <a:cs typeface="+mn-cs"/>
            </a:endParaRPr>
          </a:p>
          <a:p>
            <a:r>
              <a:rPr lang="sv-SE" sz="1200" kern="1200" dirty="0">
                <a:solidFill>
                  <a:schemeClr val="tx1"/>
                </a:solidFill>
                <a:effectLst/>
                <a:latin typeface="+mn-lt"/>
                <a:ea typeface="+mn-ea"/>
                <a:cs typeface="+mn-cs"/>
              </a:rPr>
              <a:t>Det sjuka är att jag efter detta inte riktigt reflekterade över det orättvisa i situationen, utan hade en ganska hög tröskel för skit-beteenden. Det var först lite senare när en yngre kvinnlig kollega kom och liksom sa att vi skulle ta en kaffe och då frågade hur jag mådde, om jag tagit illa vid mig av att bli utskälld så där. Och det var faktiskt först då som jag såg det helt orimliga i att bli utskälld för att följt ett mönster som varit okej för andra kollegor, men inte för mig. </a:t>
            </a:r>
          </a:p>
          <a:p>
            <a:r>
              <a:rPr lang="sv-SE" sz="1200" kern="1200" dirty="0">
                <a:solidFill>
                  <a:schemeClr val="tx1"/>
                </a:solidFill>
                <a:effectLst/>
                <a:latin typeface="+mn-lt"/>
                <a:ea typeface="+mn-ea"/>
                <a:cs typeface="+mn-cs"/>
              </a:rPr>
              <a:t>Så det jag och kollegan gjorde på fikarasten var just att </a:t>
            </a:r>
            <a:r>
              <a:rPr lang="sv-SE" sz="1200" kern="1200" dirty="0" err="1">
                <a:solidFill>
                  <a:schemeClr val="tx1"/>
                </a:solidFill>
                <a:effectLst/>
                <a:latin typeface="+mn-lt"/>
                <a:ea typeface="+mn-ea"/>
                <a:cs typeface="+mn-cs"/>
              </a:rPr>
              <a:t>intellektuallisera</a:t>
            </a:r>
            <a:r>
              <a:rPr lang="sv-SE" sz="1200" kern="1200" dirty="0">
                <a:solidFill>
                  <a:schemeClr val="tx1"/>
                </a:solidFill>
                <a:effectLst/>
                <a:latin typeface="+mn-lt"/>
                <a:ea typeface="+mn-ea"/>
                <a:cs typeface="+mn-cs"/>
              </a:rPr>
              <a:t> och sätta ord på det som hände och det resulterade i att jag kontakta min ansvarige säljare och berättade om händelsen så dom kunde göra något åt det. Och </a:t>
            </a:r>
            <a:r>
              <a:rPr lang="sv-SE" sz="1200" kern="1200" dirty="0" err="1">
                <a:solidFill>
                  <a:schemeClr val="tx1"/>
                </a:solidFill>
                <a:effectLst/>
                <a:latin typeface="+mn-lt"/>
                <a:ea typeface="+mn-ea"/>
                <a:cs typeface="+mn-cs"/>
              </a:rPr>
              <a:t>appropå</a:t>
            </a:r>
            <a:r>
              <a:rPr lang="sv-SE" sz="1200" kern="1200" dirty="0">
                <a:solidFill>
                  <a:schemeClr val="tx1"/>
                </a:solidFill>
                <a:effectLst/>
                <a:latin typeface="+mn-lt"/>
                <a:ea typeface="+mn-ea"/>
                <a:cs typeface="+mn-cs"/>
              </a:rPr>
              <a:t> att bekräfta tillgängliga normer så det viktigaste som jag tog med mig från den upplevelsen var att jag alltid lyssnar på den yngre generationen när det kommer till normer och hur mycket skit man kan  förväntas ta. För det var först när hon – kollegan – kom med sina normer som jag kunde se det helt orimliga i beteendet. </a:t>
            </a:r>
          </a:p>
          <a:p>
            <a:endParaRPr lang="sv-SE" sz="1200"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p:txBody>
      </p:sp>
      <p:sp>
        <p:nvSpPr>
          <p:cNvPr id="4" name="Platshållare för bildnummer 3"/>
          <p:cNvSpPr>
            <a:spLocks noGrp="1"/>
          </p:cNvSpPr>
          <p:nvPr>
            <p:ph type="sldNum" sz="quarter" idx="5"/>
          </p:nvPr>
        </p:nvSpPr>
        <p:spPr/>
        <p:txBody>
          <a:bodyPr/>
          <a:lstStyle/>
          <a:p>
            <a:fld id="{BC58A226-8BCB-D848-AF9C-E8FB4F3A389A}" type="slidenum">
              <a:rPr lang="sv-SE" smtClean="0"/>
              <a:t>51</a:t>
            </a:fld>
            <a:endParaRPr lang="sv-SE"/>
          </a:p>
        </p:txBody>
      </p:sp>
    </p:spTree>
    <p:extLst>
      <p:ext uri="{BB962C8B-B14F-4D97-AF65-F5344CB8AC3E}">
        <p14:creationId xmlns:p14="http://schemas.microsoft.com/office/powerpoint/2010/main" val="1802851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kern="1200" dirty="0">
                <a:solidFill>
                  <a:schemeClr val="tx1"/>
                </a:solidFill>
                <a:effectLst/>
                <a:latin typeface="+mn-lt"/>
                <a:ea typeface="+mn-ea"/>
                <a:cs typeface="+mn-cs"/>
              </a:rPr>
              <a:t>Parallellt med kontorsarbetet fortsatte jag med eget konstnärligt arbete. Det mest framgångsrika var.. </a:t>
            </a:r>
          </a:p>
          <a:p>
            <a:r>
              <a:rPr lang="sv-SE" sz="1200" kern="1200" dirty="0">
                <a:solidFill>
                  <a:schemeClr val="tx1"/>
                </a:solidFill>
                <a:effectLst/>
                <a:latin typeface="+mn-lt"/>
                <a:ea typeface="+mn-ea"/>
                <a:cs typeface="+mn-cs"/>
              </a:rPr>
              <a:t>.. att jag var en del av den feministiska </a:t>
            </a:r>
            <a:r>
              <a:rPr lang="sv-SE" sz="1200" kern="1200" dirty="0" err="1">
                <a:solidFill>
                  <a:schemeClr val="tx1"/>
                </a:solidFill>
                <a:effectLst/>
                <a:latin typeface="+mn-lt"/>
                <a:ea typeface="+mn-ea"/>
                <a:cs typeface="+mn-cs"/>
              </a:rPr>
              <a:t>konstgruppen</a:t>
            </a:r>
            <a:r>
              <a:rPr lang="sv-SE" sz="1200" kern="1200" dirty="0">
                <a:solidFill>
                  <a:schemeClr val="tx1"/>
                </a:solidFill>
                <a:effectLst/>
                <a:latin typeface="+mn-lt"/>
                <a:ea typeface="+mn-ea"/>
                <a:cs typeface="+mn-cs"/>
              </a:rPr>
              <a:t> Middagsbjudningen. Vi inspirerades av Judy Chicagos verk ”the </a:t>
            </a:r>
            <a:r>
              <a:rPr lang="sv-SE" sz="1200" kern="1200" dirty="0" err="1">
                <a:solidFill>
                  <a:schemeClr val="tx1"/>
                </a:solidFill>
                <a:effectLst/>
                <a:latin typeface="+mn-lt"/>
                <a:ea typeface="+mn-ea"/>
                <a:cs typeface="+mn-cs"/>
              </a:rPr>
              <a:t>Dinner</a:t>
            </a:r>
            <a:r>
              <a:rPr lang="sv-SE" sz="1200" kern="1200" dirty="0">
                <a:solidFill>
                  <a:schemeClr val="tx1"/>
                </a:solidFill>
                <a:effectLst/>
                <a:latin typeface="+mn-lt"/>
                <a:ea typeface="+mn-ea"/>
                <a:cs typeface="+mn-cs"/>
              </a:rPr>
              <a:t> Party” (bilden) och ordnade faktiska middag för kvinnor inom konst och kultur. </a:t>
            </a:r>
          </a:p>
          <a:p>
            <a:r>
              <a:rPr lang="sv-SE" sz="1200" kern="1200" dirty="0">
                <a:solidFill>
                  <a:schemeClr val="tx1"/>
                </a:solidFill>
                <a:effectLst/>
                <a:latin typeface="+mn-lt"/>
                <a:ea typeface="+mn-ea"/>
                <a:cs typeface="+mn-cs"/>
              </a:rPr>
              <a:t>Det vi intresserade oss för och la mycket av vår tid på var just tankar om inkludering och hur vi kunde få middagsgästerna att så snabbt som möjligt känna sig trygga och våga prata med sin bordsgranne om mer än bara vad hen heter och arbetar med.</a:t>
            </a:r>
          </a:p>
          <a:p>
            <a:r>
              <a:rPr lang="sv-SE" sz="1200" kern="1200" dirty="0">
                <a:solidFill>
                  <a:schemeClr val="tx1"/>
                </a:solidFill>
                <a:effectLst/>
                <a:latin typeface="+mn-lt"/>
                <a:ea typeface="+mn-ea"/>
                <a:cs typeface="+mn-cs"/>
              </a:rPr>
              <a:t>Middagarna gick från mer regelrätta bjudningar till mer laborationer med trygga rum. </a:t>
            </a:r>
          </a:p>
          <a:p>
            <a:endParaRPr lang="en-GB"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5</a:t>
            </a:fld>
            <a:endParaRPr lang="sv-SE"/>
          </a:p>
        </p:txBody>
      </p:sp>
    </p:spTree>
    <p:extLst>
      <p:ext uri="{BB962C8B-B14F-4D97-AF65-F5344CB8AC3E}">
        <p14:creationId xmlns:p14="http://schemas.microsoft.com/office/powerpoint/2010/main" val="260400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Det var avsnittet om härskartekniker och kom ihåg För att bidrag till </a:t>
            </a:r>
            <a:r>
              <a:rPr lang="sv-SE" dirty="0" err="1"/>
              <a:t>psychological</a:t>
            </a:r>
            <a:r>
              <a:rPr lang="sv-SE" dirty="0"/>
              <a:t> </a:t>
            </a:r>
            <a:r>
              <a:rPr lang="sv-SE" dirty="0" err="1"/>
              <a:t>safety</a:t>
            </a:r>
            <a:endParaRPr lang="sv-SE"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52</a:t>
            </a:fld>
            <a:endParaRPr lang="sv-SE"/>
          </a:p>
        </p:txBody>
      </p:sp>
    </p:spTree>
    <p:extLst>
      <p:ext uri="{BB962C8B-B14F-4D97-AF65-F5344CB8AC3E}">
        <p14:creationId xmlns:p14="http://schemas.microsoft.com/office/powerpoint/2010/main" val="21775811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55</a:t>
            </a:fld>
            <a:endParaRPr lang="sv-SE"/>
          </a:p>
        </p:txBody>
      </p:sp>
    </p:spTree>
    <p:extLst>
      <p:ext uri="{BB962C8B-B14F-4D97-AF65-F5344CB8AC3E}">
        <p14:creationId xmlns:p14="http://schemas.microsoft.com/office/powerpoint/2010/main" val="163896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En sak till som jag lärde mig av mitt arbete i konstvärlden är… </a:t>
            </a:r>
          </a:p>
        </p:txBody>
      </p:sp>
      <p:sp>
        <p:nvSpPr>
          <p:cNvPr id="4" name="Platshållare för bildnummer 3"/>
          <p:cNvSpPr>
            <a:spLocks noGrp="1"/>
          </p:cNvSpPr>
          <p:nvPr>
            <p:ph type="sldNum" sz="quarter" idx="5"/>
          </p:nvPr>
        </p:nvSpPr>
        <p:spPr/>
        <p:txBody>
          <a:bodyPr/>
          <a:lstStyle/>
          <a:p>
            <a:fld id="{BC58A226-8BCB-D848-AF9C-E8FB4F3A389A}" type="slidenum">
              <a:rPr lang="sv-SE" smtClean="0"/>
              <a:t>6</a:t>
            </a:fld>
            <a:endParaRPr lang="sv-SE"/>
          </a:p>
        </p:txBody>
      </p:sp>
    </p:spTree>
    <p:extLst>
      <p:ext uri="{BB962C8B-B14F-4D97-AF65-F5344CB8AC3E}">
        <p14:creationId xmlns:p14="http://schemas.microsoft.com/office/powerpoint/2010/main" val="249405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kern="1200" dirty="0">
                <a:solidFill>
                  <a:schemeClr val="tx1"/>
                </a:solidFill>
                <a:effectLst/>
                <a:latin typeface="+mn-lt"/>
                <a:ea typeface="+mn-ea"/>
                <a:cs typeface="+mn-cs"/>
              </a:rPr>
              <a:t>En sak till som jag vill ta upp från konstvärlden är… </a:t>
            </a:r>
          </a:p>
        </p:txBody>
      </p:sp>
      <p:sp>
        <p:nvSpPr>
          <p:cNvPr id="4" name="Platshållare för bildnummer 3"/>
          <p:cNvSpPr>
            <a:spLocks noGrp="1"/>
          </p:cNvSpPr>
          <p:nvPr>
            <p:ph type="sldNum" sz="quarter" idx="5"/>
          </p:nvPr>
        </p:nvSpPr>
        <p:spPr/>
        <p:txBody>
          <a:bodyPr/>
          <a:lstStyle/>
          <a:p>
            <a:fld id="{BC58A226-8BCB-D848-AF9C-E8FB4F3A389A}" type="slidenum">
              <a:rPr lang="sv-SE" smtClean="0"/>
              <a:t>7</a:t>
            </a:fld>
            <a:endParaRPr lang="sv-SE"/>
          </a:p>
        </p:txBody>
      </p:sp>
    </p:spTree>
    <p:extLst>
      <p:ext uri="{BB962C8B-B14F-4D97-AF65-F5344CB8AC3E}">
        <p14:creationId xmlns:p14="http://schemas.microsoft.com/office/powerpoint/2010/main" val="408621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Innan jag går in på verktygen så vill jag prata lite om hur olika förutsättningar vi människor har för att trivas i ett team. Vissa av oss har lätt att acklimatisera oss till ett nytt gäng, vi har både självförtroende och självkänsla och upplever att vi har en självklar plats i arbetslaget. </a:t>
            </a:r>
          </a:p>
          <a:p>
            <a:r>
              <a:rPr lang="sv-SE" dirty="0"/>
              <a:t>Medans andra kämpar mer eller mindre medvetet för att känna att dom passar in. </a:t>
            </a:r>
          </a:p>
          <a:p>
            <a:r>
              <a:rPr lang="sv-SE" dirty="0"/>
              <a:t>Jag vill lyfta fram några saker som varit viktiga för mig för att kunna förstå kollegors beteenden och navigera teamet i en organisation. </a:t>
            </a:r>
          </a:p>
        </p:txBody>
      </p:sp>
      <p:sp>
        <p:nvSpPr>
          <p:cNvPr id="4" name="Platshållare för bildnummer 3"/>
          <p:cNvSpPr>
            <a:spLocks noGrp="1"/>
          </p:cNvSpPr>
          <p:nvPr>
            <p:ph type="sldNum" sz="quarter" idx="5"/>
          </p:nvPr>
        </p:nvSpPr>
        <p:spPr/>
        <p:txBody>
          <a:bodyPr/>
          <a:lstStyle/>
          <a:p>
            <a:fld id="{BC58A226-8BCB-D848-AF9C-E8FB4F3A389A}" type="slidenum">
              <a:rPr lang="sv-SE" smtClean="0"/>
              <a:t>8</a:t>
            </a:fld>
            <a:endParaRPr lang="sv-SE"/>
          </a:p>
        </p:txBody>
      </p:sp>
    </p:spTree>
    <p:extLst>
      <p:ext uri="{BB962C8B-B14F-4D97-AF65-F5344CB8AC3E}">
        <p14:creationId xmlns:p14="http://schemas.microsoft.com/office/powerpoint/2010/main" val="1589231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noProof="0" dirty="0"/>
              <a:t>Jag börjar med att zooma ut, se på individen ur ett fågelperspektiv. </a:t>
            </a:r>
          </a:p>
          <a:p>
            <a:r>
              <a:rPr lang="sv-SE" noProof="0" dirty="0"/>
              <a:t>Den här bilden tycker jag är så bra för att visualisera vilka olika trösklar det finns för oss människor att ta oss över. Den här påvisar de yttre trösklar som kan finnas. </a:t>
            </a:r>
          </a:p>
          <a:p>
            <a:r>
              <a:rPr lang="sv-SE" noProof="0" dirty="0"/>
              <a:t>Gå igenom bilden. </a:t>
            </a:r>
          </a:p>
          <a:p>
            <a:r>
              <a:rPr lang="sv-SE" noProof="0" dirty="0"/>
              <a:t>Ingen värdering.</a:t>
            </a:r>
          </a:p>
          <a:p>
            <a:endParaRPr lang="sv-SE" noProof="0" dirty="0"/>
          </a:p>
          <a:p>
            <a:r>
              <a:rPr lang="sv-SE" noProof="0" dirty="0"/>
              <a:t>Detta har lett till att jag har börjat påminna mig själv om ganska regelbundet när när jag blir frustrerad på folk att försöka tänka på vem människan är, vart hen kommer ifrån och inte utgå ifrån att alla tänker och fungerar som jag själv. </a:t>
            </a:r>
          </a:p>
          <a:p>
            <a:endParaRPr lang="sv-SE" noProof="0" dirty="0"/>
          </a:p>
          <a:p>
            <a:endParaRPr lang="sv-SE" noProof="0" dirty="0"/>
          </a:p>
        </p:txBody>
      </p:sp>
      <p:sp>
        <p:nvSpPr>
          <p:cNvPr id="4" name="Platshållare för bildnummer 3"/>
          <p:cNvSpPr>
            <a:spLocks noGrp="1"/>
          </p:cNvSpPr>
          <p:nvPr>
            <p:ph type="sldNum" sz="quarter" idx="5"/>
          </p:nvPr>
        </p:nvSpPr>
        <p:spPr/>
        <p:txBody>
          <a:bodyPr/>
          <a:lstStyle/>
          <a:p>
            <a:fld id="{BC58A226-8BCB-D848-AF9C-E8FB4F3A389A}" type="slidenum">
              <a:rPr lang="sv-SE" smtClean="0"/>
              <a:t>9</a:t>
            </a:fld>
            <a:endParaRPr lang="sv-SE"/>
          </a:p>
        </p:txBody>
      </p:sp>
    </p:spTree>
    <p:extLst>
      <p:ext uri="{BB962C8B-B14F-4D97-AF65-F5344CB8AC3E}">
        <p14:creationId xmlns:p14="http://schemas.microsoft.com/office/powerpoint/2010/main" val="948586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Försättssida">
    <p:bg>
      <p:bgPr>
        <a:solidFill>
          <a:schemeClr val="tx1"/>
        </a:solidFill>
        <a:effectLst/>
      </p:bgPr>
    </p:bg>
    <p:spTree>
      <p:nvGrpSpPr>
        <p:cNvPr id="1" name=""/>
        <p:cNvGrpSpPr/>
        <p:nvPr/>
      </p:nvGrpSpPr>
      <p:grpSpPr>
        <a:xfrm>
          <a:off x="0" y="0"/>
          <a:ext cx="0" cy="0"/>
          <a:chOff x="0" y="0"/>
          <a:chExt cx="0" cy="0"/>
        </a:xfrm>
      </p:grpSpPr>
      <p:pic>
        <p:nvPicPr>
          <p:cNvPr id="5" name="Bildobjekt 7">
            <a:extLst>
              <a:ext uri="{FF2B5EF4-FFF2-40B4-BE49-F238E27FC236}">
                <a16:creationId xmlns:a16="http://schemas.microsoft.com/office/drawing/2014/main" id="{2BE6A008-FE08-EE44-ADEF-8E288DE0D933}"/>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3549732" y="2492546"/>
            <a:ext cx="5092536" cy="1981395"/>
          </a:xfrm>
          <a:prstGeom prst="rect">
            <a:avLst/>
          </a:prstGeom>
          <a:effectLst>
            <a:reflection endPos="0" dir="5400000" sy="-100000" algn="bl" rotWithShape="0"/>
          </a:effectLst>
        </p:spPr>
      </p:pic>
    </p:spTree>
    <p:extLst>
      <p:ext uri="{BB962C8B-B14F-4D97-AF65-F5344CB8AC3E}">
        <p14:creationId xmlns:p14="http://schemas.microsoft.com/office/powerpoint/2010/main" val="2512409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tat 1">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7" y="1508124"/>
            <a:ext cx="10296525" cy="3489967"/>
          </a:xfrm>
        </p:spPr>
        <p:txBody>
          <a:bodyPr anchor="ctr" anchorCtr="0">
            <a:normAutofit/>
          </a:bodyPr>
          <a:lstStyle>
            <a:lvl1pPr algn="ctr">
              <a:defRPr sz="7000">
                <a:solidFill>
                  <a:schemeClr val="accent2"/>
                </a:solidFill>
              </a:defRPr>
            </a:lvl1pPr>
          </a:lstStyle>
          <a:p>
            <a:r>
              <a:rPr lang="sv-SE" dirty="0"/>
              <a:t>”Citat”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7" y="5322142"/>
            <a:ext cx="10296525" cy="807196"/>
          </a:xfrm>
        </p:spPr>
        <p:txBody>
          <a:bodyPr>
            <a:normAutofit/>
          </a:bodyPr>
          <a:lstStyle>
            <a:lvl1pPr marL="0" indent="0" algn="ctr">
              <a:buNone/>
              <a:defRPr sz="2000" i="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 på upphovsperson</a:t>
            </a:r>
          </a:p>
        </p:txBody>
      </p:sp>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0" y="-753079"/>
            <a:ext cx="11593631" cy="597920"/>
          </a:xfrm>
        </p:spPr>
        <p:txBody>
          <a:bodyPr>
            <a:normAutofit/>
          </a:bodyPr>
          <a:lstStyle>
            <a:lvl1pPr marL="0" indent="0">
              <a:buFontTx/>
              <a:buNone/>
              <a:defRPr sz="1600" b="0">
                <a:solidFill>
                  <a:srgbClr val="000000"/>
                </a:solidFill>
              </a:defRPr>
            </a:lvl1pPr>
          </a:lstStyle>
          <a:p>
            <a:pPr lvl="0"/>
            <a:r>
              <a:rPr lang="sv-SE" dirty="0"/>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2055545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tat 2">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7" y="1508124"/>
            <a:ext cx="10296525" cy="3489967"/>
          </a:xfrm>
        </p:spPr>
        <p:txBody>
          <a:bodyPr anchor="ctr" anchorCtr="0">
            <a:normAutofit/>
          </a:bodyPr>
          <a:lstStyle>
            <a:lvl1pPr algn="ctr">
              <a:defRPr sz="7000">
                <a:solidFill>
                  <a:schemeClr val="accent2"/>
                </a:solidFill>
              </a:defRPr>
            </a:lvl1pPr>
          </a:lstStyle>
          <a:p>
            <a:r>
              <a:rPr lang="sv-SE" dirty="0"/>
              <a:t>”Citat”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7" y="5322142"/>
            <a:ext cx="10296525" cy="807196"/>
          </a:xfrm>
        </p:spPr>
        <p:txBody>
          <a:bodyPr>
            <a:normAutofit/>
          </a:bodyPr>
          <a:lstStyle>
            <a:lvl1pPr marL="0" indent="0" algn="ctr">
              <a:buNone/>
              <a:defRPr sz="2000" i="1">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 på upphovsperson</a:t>
            </a:r>
          </a:p>
        </p:txBody>
      </p:sp>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0" y="-753079"/>
            <a:ext cx="11593631" cy="597920"/>
          </a:xfrm>
        </p:spPr>
        <p:txBody>
          <a:bodyPr>
            <a:normAutofit/>
          </a:bodyPr>
          <a:lstStyle>
            <a:lvl1pPr marL="0" indent="0">
              <a:buFontTx/>
              <a:buNone/>
              <a:defRPr sz="1600" b="0">
                <a:solidFill>
                  <a:srgbClr val="000000"/>
                </a:solidFill>
              </a:defRPr>
            </a:lvl1pPr>
          </a:lstStyle>
          <a:p>
            <a:pPr lvl="0"/>
            <a:r>
              <a:rPr lang="sv-SE" dirty="0"/>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743278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tat 3">
    <p:bg>
      <p:bgPr>
        <a:solidFill>
          <a:schemeClr val="tx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7" y="1508124"/>
            <a:ext cx="10296525" cy="3489967"/>
          </a:xfrm>
        </p:spPr>
        <p:txBody>
          <a:bodyPr anchor="ctr" anchorCtr="0">
            <a:normAutofit/>
          </a:bodyPr>
          <a:lstStyle>
            <a:lvl1pPr algn="ctr">
              <a:defRPr sz="7000">
                <a:solidFill>
                  <a:schemeClr val="accent2"/>
                </a:solidFill>
              </a:defRPr>
            </a:lvl1pPr>
          </a:lstStyle>
          <a:p>
            <a:r>
              <a:rPr lang="sv-SE" dirty="0"/>
              <a:t>”Citat”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7" y="5322142"/>
            <a:ext cx="10296525" cy="807196"/>
          </a:xfrm>
        </p:spPr>
        <p:txBody>
          <a:bodyPr>
            <a:normAutofit/>
          </a:bodyPr>
          <a:lstStyle>
            <a:lvl1pPr marL="0" indent="0" algn="ctr">
              <a:buNone/>
              <a:defRPr sz="2000" i="1">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 på upphovsperson</a:t>
            </a:r>
          </a:p>
        </p:txBody>
      </p:sp>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0" y="-753079"/>
            <a:ext cx="11593631" cy="597920"/>
          </a:xfrm>
        </p:spPr>
        <p:txBody>
          <a:bodyPr>
            <a:normAutofit/>
          </a:bodyPr>
          <a:lstStyle>
            <a:lvl1pPr marL="0" indent="0">
              <a:buFontTx/>
              <a:buNone/>
              <a:defRPr sz="1600" b="0">
                <a:solidFill>
                  <a:srgbClr val="000000"/>
                </a:solidFill>
              </a:defRPr>
            </a:lvl1pPr>
          </a:lstStyle>
          <a:p>
            <a:pPr lvl="0"/>
            <a:r>
              <a:rPr lang="sv-SE" dirty="0"/>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3336243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tat 4">
    <p:bg>
      <p:bgPr>
        <a:solidFill>
          <a:schemeClr val="tx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hasCustomPrompt="1"/>
          </p:nvPr>
        </p:nvSpPr>
        <p:spPr>
          <a:xfrm>
            <a:off x="947737" y="1508124"/>
            <a:ext cx="10296525" cy="3489967"/>
          </a:xfrm>
        </p:spPr>
        <p:txBody>
          <a:bodyPr anchor="ctr" anchorCtr="0">
            <a:normAutofit/>
          </a:bodyPr>
          <a:lstStyle>
            <a:lvl1pPr algn="ctr">
              <a:defRPr sz="7000">
                <a:solidFill>
                  <a:schemeClr val="accent2"/>
                </a:solidFill>
              </a:defRPr>
            </a:lvl1pPr>
          </a:lstStyle>
          <a:p>
            <a:r>
              <a:rPr lang="sv-SE" dirty="0"/>
              <a:t>”Citat”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hasCustomPrompt="1"/>
          </p:nvPr>
        </p:nvSpPr>
        <p:spPr>
          <a:xfrm>
            <a:off x="947737" y="5322142"/>
            <a:ext cx="10296525" cy="807196"/>
          </a:xfrm>
        </p:spPr>
        <p:txBody>
          <a:bodyPr>
            <a:normAutofit/>
          </a:bodyPr>
          <a:lstStyle>
            <a:lvl1pPr marL="0" indent="0" algn="ctr">
              <a:buNone/>
              <a:defRPr sz="2000" i="1">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 på upphovsperson</a:t>
            </a:r>
          </a:p>
        </p:txBody>
      </p:sp>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0" y="-753079"/>
            <a:ext cx="11593631" cy="597920"/>
          </a:xfrm>
        </p:spPr>
        <p:txBody>
          <a:bodyPr>
            <a:normAutofit/>
          </a:bodyPr>
          <a:lstStyle>
            <a:lvl1pPr marL="0" indent="0">
              <a:buFontTx/>
              <a:buNone/>
              <a:defRPr sz="1600" b="0">
                <a:solidFill>
                  <a:srgbClr val="000000"/>
                </a:solidFill>
              </a:defRPr>
            </a:lvl1pPr>
          </a:lstStyle>
          <a:p>
            <a:pPr lvl="0"/>
            <a:r>
              <a:rPr lang="sv-SE" dirty="0"/>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3918525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Omega&amp;Point text 1">
    <p:bg>
      <p:bgPr>
        <a:solidFill>
          <a:schemeClr val="bg2"/>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pic>
        <p:nvPicPr>
          <p:cNvPr id="6" name="Bildobjekt 5">
            <a:extLst>
              <a:ext uri="{FF2B5EF4-FFF2-40B4-BE49-F238E27FC236}">
                <a16:creationId xmlns:a16="http://schemas.microsoft.com/office/drawing/2014/main" id="{76D50495-3EE6-8E42-AE99-1E6AD5E7D409}"/>
              </a:ext>
            </a:extLst>
          </p:cNvPr>
          <p:cNvPicPr>
            <a:picLocks noChangeAspect="1"/>
          </p:cNvPicPr>
          <p:nvPr userDrawn="1"/>
        </p:nvPicPr>
        <p:blipFill>
          <a:blip r:embed="rId3"/>
          <a:srcRect/>
          <a:stretch/>
        </p:blipFill>
        <p:spPr>
          <a:xfrm>
            <a:off x="0" y="2434442"/>
            <a:ext cx="5854534" cy="4423558"/>
          </a:xfrm>
          <a:prstGeom prst="rect">
            <a:avLst/>
          </a:prstGeom>
        </p:spPr>
      </p:pic>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3811979" y="1122363"/>
            <a:ext cx="6856021" cy="2387600"/>
          </a:xfrm>
        </p:spPr>
        <p:txBody>
          <a:bodyPr anchor="b">
            <a:normAutofit/>
          </a:bodyPr>
          <a:lstStyle>
            <a:lvl1pPr algn="ctr">
              <a:defRPr sz="4000"/>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3811979" y="3602038"/>
            <a:ext cx="685602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Tree>
    <p:extLst>
      <p:ext uri="{BB962C8B-B14F-4D97-AF65-F5344CB8AC3E}">
        <p14:creationId xmlns:p14="http://schemas.microsoft.com/office/powerpoint/2010/main" val="2776525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Omega&amp;Point text 2">
    <p:bg>
      <p:bgPr>
        <a:solidFill>
          <a:schemeClr val="accent4"/>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36AE39B0-C899-1345-AB52-93CB3AE1CB3D}"/>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pic>
        <p:nvPicPr>
          <p:cNvPr id="5" name="Bildobjekt 4">
            <a:extLst>
              <a:ext uri="{FF2B5EF4-FFF2-40B4-BE49-F238E27FC236}">
                <a16:creationId xmlns:a16="http://schemas.microsoft.com/office/drawing/2014/main" id="{9C4D9CD6-D7E6-8A41-A86B-EBB8D1B50E44}"/>
              </a:ext>
            </a:extLst>
          </p:cNvPr>
          <p:cNvPicPr>
            <a:picLocks noChangeAspect="1"/>
          </p:cNvPicPr>
          <p:nvPr userDrawn="1"/>
        </p:nvPicPr>
        <p:blipFill>
          <a:blip r:embed="rId3"/>
          <a:srcRect/>
          <a:stretch/>
        </p:blipFill>
        <p:spPr>
          <a:xfrm>
            <a:off x="0" y="2434442"/>
            <a:ext cx="5854534" cy="4423558"/>
          </a:xfrm>
          <a:prstGeom prst="rect">
            <a:avLst/>
          </a:prstGeom>
        </p:spPr>
      </p:pic>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3800104" y="1122363"/>
            <a:ext cx="6867896" cy="2387600"/>
          </a:xfrm>
        </p:spPr>
        <p:txBody>
          <a:bodyPr anchor="b">
            <a:normAutofit/>
          </a:bodyPr>
          <a:lstStyle>
            <a:lvl1pPr algn="ctr">
              <a:defRPr sz="4000">
                <a:solidFill>
                  <a:schemeClr val="bg1">
                    <a:alpha val="85000"/>
                  </a:schemeClr>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3800104" y="3602038"/>
            <a:ext cx="6867896" cy="1655762"/>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Tree>
    <p:extLst>
      <p:ext uri="{BB962C8B-B14F-4D97-AF65-F5344CB8AC3E}">
        <p14:creationId xmlns:p14="http://schemas.microsoft.com/office/powerpoint/2010/main" val="769926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Omega&amp;Point text 3">
    <p:bg>
      <p:bgPr>
        <a:solidFill>
          <a:schemeClr val="tx1"/>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36AE39B0-C899-1345-AB52-93CB3AE1CB3D}"/>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pic>
        <p:nvPicPr>
          <p:cNvPr id="5" name="Bildobjekt 4">
            <a:extLst>
              <a:ext uri="{FF2B5EF4-FFF2-40B4-BE49-F238E27FC236}">
                <a16:creationId xmlns:a16="http://schemas.microsoft.com/office/drawing/2014/main" id="{78C6101B-7C6F-6143-9C91-7A7DC9E9D6AB}"/>
              </a:ext>
            </a:extLst>
          </p:cNvPr>
          <p:cNvPicPr>
            <a:picLocks noChangeAspect="1"/>
          </p:cNvPicPr>
          <p:nvPr userDrawn="1"/>
        </p:nvPicPr>
        <p:blipFill>
          <a:blip r:embed="rId3"/>
          <a:srcRect/>
          <a:stretch/>
        </p:blipFill>
        <p:spPr>
          <a:xfrm>
            <a:off x="0" y="2434442"/>
            <a:ext cx="5854534" cy="4423558"/>
          </a:xfrm>
          <a:prstGeom prst="rect">
            <a:avLst/>
          </a:prstGeom>
        </p:spPr>
      </p:pic>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3811978" y="1122363"/>
            <a:ext cx="6856021" cy="2387600"/>
          </a:xfrm>
        </p:spPr>
        <p:txBody>
          <a:bodyPr anchor="b">
            <a:normAutofit/>
          </a:bodyPr>
          <a:lstStyle>
            <a:lvl1pPr algn="ctr">
              <a:defRPr sz="4000">
                <a:solidFill>
                  <a:schemeClr val="bg1">
                    <a:alpha val="85000"/>
                  </a:schemeClr>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3811978" y="3602038"/>
            <a:ext cx="6856021" cy="1655762"/>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Tree>
    <p:extLst>
      <p:ext uri="{BB962C8B-B14F-4D97-AF65-F5344CB8AC3E}">
        <p14:creationId xmlns:p14="http://schemas.microsoft.com/office/powerpoint/2010/main" val="2439723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Omega&amp;Point text 4">
    <p:bg>
      <p:bgPr>
        <a:solidFill>
          <a:schemeClr val="tx2"/>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2AF8431B-90B0-5543-9B6E-B155EE26D0B7}"/>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pic>
        <p:nvPicPr>
          <p:cNvPr id="5" name="Bildobjekt 4">
            <a:extLst>
              <a:ext uri="{FF2B5EF4-FFF2-40B4-BE49-F238E27FC236}">
                <a16:creationId xmlns:a16="http://schemas.microsoft.com/office/drawing/2014/main" id="{643E2CDE-F66A-CA46-9FF0-731D16143F88}"/>
              </a:ext>
            </a:extLst>
          </p:cNvPr>
          <p:cNvPicPr>
            <a:picLocks noChangeAspect="1"/>
          </p:cNvPicPr>
          <p:nvPr userDrawn="1"/>
        </p:nvPicPr>
        <p:blipFill>
          <a:blip r:embed="rId3"/>
          <a:srcRect/>
          <a:stretch/>
        </p:blipFill>
        <p:spPr>
          <a:xfrm>
            <a:off x="0" y="2434442"/>
            <a:ext cx="5854534" cy="4423558"/>
          </a:xfrm>
          <a:prstGeom prst="rect">
            <a:avLst/>
          </a:prstGeom>
        </p:spPr>
      </p:pic>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3835730" y="1122363"/>
            <a:ext cx="6832270" cy="2387600"/>
          </a:xfrm>
        </p:spPr>
        <p:txBody>
          <a:bodyPr anchor="b">
            <a:normAutofit/>
          </a:bodyPr>
          <a:lstStyle>
            <a:lvl1pPr algn="ctr">
              <a:defRPr sz="4000">
                <a:solidFill>
                  <a:schemeClr val="bg1">
                    <a:alpha val="85000"/>
                  </a:schemeClr>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3835730" y="3602038"/>
            <a:ext cx="6832270" cy="1655762"/>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sv-SE" dirty="0"/>
          </a:p>
        </p:txBody>
      </p:sp>
    </p:spTree>
    <p:extLst>
      <p:ext uri="{BB962C8B-B14F-4D97-AF65-F5344CB8AC3E}">
        <p14:creationId xmlns:p14="http://schemas.microsoft.com/office/powerpoint/2010/main" val="2516042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vådelad 1">
    <p:bg>
      <p:bgPr>
        <a:solidFill>
          <a:schemeClr val="tx1"/>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Rektangel 4">
            <a:extLst>
              <a:ext uri="{FF2B5EF4-FFF2-40B4-BE49-F238E27FC236}">
                <a16:creationId xmlns:a16="http://schemas.microsoft.com/office/drawing/2014/main" id="{401C1C64-9FD7-AC46-AC2D-0029FD7FCF8B}"/>
              </a:ext>
            </a:extLst>
          </p:cNvPr>
          <p:cNvSpPr/>
          <p:nvPr userDrawn="1"/>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843148" y="1537999"/>
            <a:ext cx="4714504" cy="2387600"/>
          </a:xfrm>
        </p:spPr>
        <p:txBody>
          <a:bodyPr anchor="b">
            <a:normAutofit/>
          </a:bodyPr>
          <a:lstStyle>
            <a:lvl1pPr algn="ctr">
              <a:defRPr sz="4000"/>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843148" y="4017674"/>
            <a:ext cx="4714504" cy="120746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12" name="Platshållare för text 6">
            <a:extLst>
              <a:ext uri="{FF2B5EF4-FFF2-40B4-BE49-F238E27FC236}">
                <a16:creationId xmlns:a16="http://schemas.microsoft.com/office/drawing/2014/main" id="{7815D73E-369E-554D-803B-6D151BFEE588}"/>
              </a:ext>
            </a:extLst>
          </p:cNvPr>
          <p:cNvSpPr>
            <a:spLocks noGrp="1"/>
          </p:cNvSpPr>
          <p:nvPr>
            <p:ph type="body" sz="quarter" idx="10" hasCustomPrompt="1"/>
          </p:nvPr>
        </p:nvSpPr>
        <p:spPr>
          <a:xfrm>
            <a:off x="6650120" y="1538000"/>
            <a:ext cx="4971864" cy="2387599"/>
          </a:xfrm>
        </p:spPr>
        <p:txBody>
          <a:bodyPr anchor="b">
            <a:noAutofit/>
          </a:bodyPr>
          <a:lstStyle>
            <a:lvl1pPr marL="0" indent="0" algn="ctr">
              <a:buFontTx/>
              <a:buNone/>
              <a:defRPr sz="4000" b="0" i="0">
                <a:solidFill>
                  <a:schemeClr val="bg1">
                    <a:alpha val="85000"/>
                  </a:schemeClr>
                </a:solidFill>
                <a:latin typeface="Roboto Medium" panose="02000000000000000000" pitchFamily="2" charset="0"/>
                <a:ea typeface="Roboto Medium" panose="02000000000000000000" pitchFamily="2" charset="0"/>
              </a:defRPr>
            </a:lvl1pPr>
            <a:lvl2pPr marL="457200" indent="0">
              <a:buFontTx/>
              <a:buNone/>
              <a:defRPr sz="4000" b="0" i="0">
                <a:latin typeface="Roboto Medium" panose="02000000000000000000" pitchFamily="2" charset="0"/>
                <a:ea typeface="Roboto Medium" panose="02000000000000000000" pitchFamily="2" charset="0"/>
              </a:defRPr>
            </a:lvl2pPr>
            <a:lvl3pPr marL="914400" indent="0">
              <a:buFontTx/>
              <a:buNone/>
              <a:defRPr sz="4000" b="0" i="0">
                <a:latin typeface="Roboto Medium" panose="02000000000000000000" pitchFamily="2" charset="0"/>
                <a:ea typeface="Roboto Medium" panose="02000000000000000000" pitchFamily="2" charset="0"/>
              </a:defRPr>
            </a:lvl3pPr>
            <a:lvl4pPr marL="1371600" indent="0">
              <a:buFontTx/>
              <a:buNone/>
              <a:defRPr sz="4000" b="0" i="0">
                <a:latin typeface="Roboto Medium" panose="02000000000000000000" pitchFamily="2" charset="0"/>
                <a:ea typeface="Roboto Medium" panose="02000000000000000000" pitchFamily="2" charset="0"/>
              </a:defRPr>
            </a:lvl4pPr>
            <a:lvl5pPr marL="1828800" indent="0">
              <a:buFontTx/>
              <a:buNone/>
              <a:defRPr sz="4000" b="0" i="0">
                <a:latin typeface="Roboto Medium" panose="02000000000000000000" pitchFamily="2" charset="0"/>
                <a:ea typeface="Roboto Medium" panose="02000000000000000000" pitchFamily="2" charset="0"/>
              </a:defRPr>
            </a:lvl5pPr>
          </a:lstStyle>
          <a:p>
            <a:pPr lvl="0"/>
            <a:r>
              <a:rPr lang="sv-SE" dirty="0"/>
              <a:t>Klicka här för att ändra mall för rubrikformat</a:t>
            </a:r>
          </a:p>
        </p:txBody>
      </p:sp>
      <p:sp>
        <p:nvSpPr>
          <p:cNvPr id="17" name="Platshållare för text 16">
            <a:extLst>
              <a:ext uri="{FF2B5EF4-FFF2-40B4-BE49-F238E27FC236}">
                <a16:creationId xmlns:a16="http://schemas.microsoft.com/office/drawing/2014/main" id="{F70CA0D5-6D60-A74F-877F-C61BBE95CFF3}"/>
              </a:ext>
            </a:extLst>
          </p:cNvPr>
          <p:cNvSpPr>
            <a:spLocks noGrp="1"/>
          </p:cNvSpPr>
          <p:nvPr>
            <p:ph type="body" sz="quarter" idx="12" hasCustomPrompt="1"/>
          </p:nvPr>
        </p:nvSpPr>
        <p:spPr>
          <a:xfrm>
            <a:off x="6650120" y="4017674"/>
            <a:ext cx="4972050" cy="1207468"/>
          </a:xfrm>
        </p:spPr>
        <p:txBody>
          <a:bodyPr>
            <a:normAutofit/>
          </a:bodyPr>
          <a:lstStyle>
            <a:lvl1pPr marL="0" indent="0" algn="ctr">
              <a:buFontTx/>
              <a:buNone/>
              <a:defRPr sz="2400">
                <a:solidFill>
                  <a:schemeClr val="bg1">
                    <a:alpha val="85000"/>
                  </a:schemeClr>
                </a:solidFill>
              </a:defRPr>
            </a:lvl1pPr>
          </a:lstStyle>
          <a:p>
            <a:r>
              <a:rPr lang="sv-SE" dirty="0"/>
              <a:t>Klicka här för att ändra mall för underrubrikformat</a:t>
            </a:r>
          </a:p>
        </p:txBody>
      </p:sp>
    </p:spTree>
    <p:extLst>
      <p:ext uri="{BB962C8B-B14F-4D97-AF65-F5344CB8AC3E}">
        <p14:creationId xmlns:p14="http://schemas.microsoft.com/office/powerpoint/2010/main" val="341979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vådelad 2">
    <p:bg>
      <p:bgPr>
        <a:solidFill>
          <a:schemeClr val="accent4"/>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Rektangel 4">
            <a:extLst>
              <a:ext uri="{FF2B5EF4-FFF2-40B4-BE49-F238E27FC236}">
                <a16:creationId xmlns:a16="http://schemas.microsoft.com/office/drawing/2014/main" id="{401C1C64-9FD7-AC46-AC2D-0029FD7FCF8B}"/>
              </a:ext>
            </a:extLst>
          </p:cNvPr>
          <p:cNvSpPr/>
          <p:nvPr userDrawn="1"/>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843148" y="1537999"/>
            <a:ext cx="4714504" cy="2387600"/>
          </a:xfrm>
        </p:spPr>
        <p:txBody>
          <a:bodyPr anchor="b">
            <a:normAutofit/>
          </a:bodyPr>
          <a:lstStyle>
            <a:lvl1pPr algn="ctr">
              <a:defRPr sz="4000">
                <a:solidFill>
                  <a:schemeClr val="accent4"/>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843148" y="4017674"/>
            <a:ext cx="4714504" cy="1207468"/>
          </a:xfrm>
        </p:spPr>
        <p:txBody>
          <a:bodyPr/>
          <a:lstStyle>
            <a:lvl1pPr marL="0" indent="0" algn="ctr">
              <a:buNone/>
              <a:defRPr sz="2400">
                <a:solidFill>
                  <a:schemeClr val="accent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12" name="Platshållare för text 6">
            <a:extLst>
              <a:ext uri="{FF2B5EF4-FFF2-40B4-BE49-F238E27FC236}">
                <a16:creationId xmlns:a16="http://schemas.microsoft.com/office/drawing/2014/main" id="{7815D73E-369E-554D-803B-6D151BFEE588}"/>
              </a:ext>
            </a:extLst>
          </p:cNvPr>
          <p:cNvSpPr>
            <a:spLocks noGrp="1"/>
          </p:cNvSpPr>
          <p:nvPr>
            <p:ph type="body" sz="quarter" idx="10" hasCustomPrompt="1"/>
          </p:nvPr>
        </p:nvSpPr>
        <p:spPr>
          <a:xfrm>
            <a:off x="6650120" y="1538000"/>
            <a:ext cx="4971864" cy="2387599"/>
          </a:xfrm>
        </p:spPr>
        <p:txBody>
          <a:bodyPr anchor="b">
            <a:noAutofit/>
          </a:bodyPr>
          <a:lstStyle>
            <a:lvl1pPr marL="0" indent="0" algn="ctr">
              <a:buFontTx/>
              <a:buNone/>
              <a:defRPr sz="4000" b="0" i="0">
                <a:solidFill>
                  <a:schemeClr val="bg1">
                    <a:alpha val="85000"/>
                  </a:schemeClr>
                </a:solidFill>
                <a:latin typeface="Roboto Medium" panose="02000000000000000000" pitchFamily="2" charset="0"/>
                <a:ea typeface="Roboto Medium" panose="02000000000000000000" pitchFamily="2" charset="0"/>
              </a:defRPr>
            </a:lvl1pPr>
            <a:lvl2pPr marL="457200" indent="0">
              <a:buFontTx/>
              <a:buNone/>
              <a:defRPr sz="4000" b="0" i="0">
                <a:latin typeface="Roboto Medium" panose="02000000000000000000" pitchFamily="2" charset="0"/>
                <a:ea typeface="Roboto Medium" panose="02000000000000000000" pitchFamily="2" charset="0"/>
              </a:defRPr>
            </a:lvl2pPr>
            <a:lvl3pPr marL="914400" indent="0">
              <a:buFontTx/>
              <a:buNone/>
              <a:defRPr sz="4000" b="0" i="0">
                <a:latin typeface="Roboto Medium" panose="02000000000000000000" pitchFamily="2" charset="0"/>
                <a:ea typeface="Roboto Medium" panose="02000000000000000000" pitchFamily="2" charset="0"/>
              </a:defRPr>
            </a:lvl3pPr>
            <a:lvl4pPr marL="1371600" indent="0">
              <a:buFontTx/>
              <a:buNone/>
              <a:defRPr sz="4000" b="0" i="0">
                <a:latin typeface="Roboto Medium" panose="02000000000000000000" pitchFamily="2" charset="0"/>
                <a:ea typeface="Roboto Medium" panose="02000000000000000000" pitchFamily="2" charset="0"/>
              </a:defRPr>
            </a:lvl4pPr>
            <a:lvl5pPr marL="1828800" indent="0">
              <a:buFontTx/>
              <a:buNone/>
              <a:defRPr sz="4000" b="0" i="0">
                <a:latin typeface="Roboto Medium" panose="02000000000000000000" pitchFamily="2" charset="0"/>
                <a:ea typeface="Roboto Medium" panose="02000000000000000000" pitchFamily="2" charset="0"/>
              </a:defRPr>
            </a:lvl5pPr>
          </a:lstStyle>
          <a:p>
            <a:pPr lvl="0"/>
            <a:r>
              <a:rPr lang="sv-SE" dirty="0"/>
              <a:t>Klicka här för att ändra mall för rubrikformat</a:t>
            </a:r>
          </a:p>
        </p:txBody>
      </p:sp>
      <p:sp>
        <p:nvSpPr>
          <p:cNvPr id="17" name="Platshållare för text 16">
            <a:extLst>
              <a:ext uri="{FF2B5EF4-FFF2-40B4-BE49-F238E27FC236}">
                <a16:creationId xmlns:a16="http://schemas.microsoft.com/office/drawing/2014/main" id="{F70CA0D5-6D60-A74F-877F-C61BBE95CFF3}"/>
              </a:ext>
            </a:extLst>
          </p:cNvPr>
          <p:cNvSpPr>
            <a:spLocks noGrp="1"/>
          </p:cNvSpPr>
          <p:nvPr>
            <p:ph type="body" sz="quarter" idx="12" hasCustomPrompt="1"/>
          </p:nvPr>
        </p:nvSpPr>
        <p:spPr>
          <a:xfrm>
            <a:off x="6650120" y="4017674"/>
            <a:ext cx="4972050" cy="1207468"/>
          </a:xfrm>
        </p:spPr>
        <p:txBody>
          <a:bodyPr>
            <a:normAutofit/>
          </a:bodyPr>
          <a:lstStyle>
            <a:lvl1pPr marL="0" indent="0" algn="ctr">
              <a:buFontTx/>
              <a:buNone/>
              <a:defRPr sz="2400">
                <a:solidFill>
                  <a:schemeClr val="bg1">
                    <a:alpha val="85000"/>
                  </a:schemeClr>
                </a:solidFill>
              </a:defRPr>
            </a:lvl1pPr>
          </a:lstStyle>
          <a:p>
            <a:r>
              <a:rPr lang="sv-SE" dirty="0"/>
              <a:t>Klicka här för att ändra mall för underrubrikformat</a:t>
            </a:r>
          </a:p>
        </p:txBody>
      </p:sp>
    </p:spTree>
    <p:extLst>
      <p:ext uri="{BB962C8B-B14F-4D97-AF65-F5344CB8AC3E}">
        <p14:creationId xmlns:p14="http://schemas.microsoft.com/office/powerpoint/2010/main" val="3955309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Välkomstsida 1">
    <p:bg>
      <p:bgPr>
        <a:solidFill>
          <a:schemeClr val="bg2"/>
        </a:solidFill>
        <a:effectLst/>
      </p:bgPr>
    </p:bg>
    <p:spTree>
      <p:nvGrpSpPr>
        <p:cNvPr id="1" name=""/>
        <p:cNvGrpSpPr/>
        <p:nvPr/>
      </p:nvGrpSpPr>
      <p:grpSpPr>
        <a:xfrm>
          <a:off x="0" y="0"/>
          <a:ext cx="0" cy="0"/>
          <a:chOff x="0" y="0"/>
          <a:chExt cx="0" cy="0"/>
        </a:xfrm>
      </p:grpSpPr>
      <p:grpSp>
        <p:nvGrpSpPr>
          <p:cNvPr id="6" name="Grupp 5">
            <a:extLst>
              <a:ext uri="{FF2B5EF4-FFF2-40B4-BE49-F238E27FC236}">
                <a16:creationId xmlns:a16="http://schemas.microsoft.com/office/drawing/2014/main" id="{A460283D-8ECC-DC45-9383-51E0C6F685FD}"/>
              </a:ext>
            </a:extLst>
          </p:cNvPr>
          <p:cNvGrpSpPr>
            <a:grpSpLocks noChangeAspect="1"/>
          </p:cNvGrpSpPr>
          <p:nvPr userDrawn="1"/>
        </p:nvGrpSpPr>
        <p:grpSpPr>
          <a:xfrm>
            <a:off x="-2795742" y="1267355"/>
            <a:ext cx="8639483" cy="5220000"/>
            <a:chOff x="1967279" y="839111"/>
            <a:chExt cx="8538192" cy="5160046"/>
          </a:xfrm>
          <a:solidFill>
            <a:schemeClr val="bg1">
              <a:alpha val="50000"/>
            </a:schemeClr>
          </a:solidFill>
        </p:grpSpPr>
        <p:sp>
          <p:nvSpPr>
            <p:cNvPr id="7" name="Ring 4">
              <a:extLst>
                <a:ext uri="{FF2B5EF4-FFF2-40B4-BE49-F238E27FC236}">
                  <a16:creationId xmlns:a16="http://schemas.microsoft.com/office/drawing/2014/main" id="{885CA883-EA9C-A04A-80F2-B02EB0D6269F}"/>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9" name="Ellips 8">
              <a:extLst>
                <a:ext uri="{FF2B5EF4-FFF2-40B4-BE49-F238E27FC236}">
                  <a16:creationId xmlns:a16="http://schemas.microsoft.com/office/drawing/2014/main" id="{49280B4D-2071-B342-883C-0B83EA1FE978}"/>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5843198" y="4273550"/>
            <a:ext cx="482480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sv-SE" dirty="0"/>
          </a:p>
        </p:txBody>
      </p:sp>
      <p:pic>
        <p:nvPicPr>
          <p:cNvPr id="5" name="Bildobjekt 7">
            <a:extLst>
              <a:ext uri="{FF2B5EF4-FFF2-40B4-BE49-F238E27FC236}">
                <a16:creationId xmlns:a16="http://schemas.microsoft.com/office/drawing/2014/main" id="{DDEDDB50-FD8C-ED41-B4BF-6D9767B4B49B}"/>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3848986" y="1390650"/>
            <a:ext cx="6819014" cy="2387600"/>
          </a:xfrm>
        </p:spPr>
        <p:txBody>
          <a:bodyPr anchor="b">
            <a:normAutofit/>
          </a:bodyPr>
          <a:lstStyle>
            <a:lvl1pPr algn="ctr">
              <a:defRPr sz="5500" baseline="0">
                <a:latin typeface="Roboto Medium" panose="02000000000000000000" pitchFamily="2" charset="0"/>
              </a:defRPr>
            </a:lvl1pPr>
          </a:lstStyle>
          <a:p>
            <a:r>
              <a:rPr lang="sv-SE"/>
              <a:t>Klicka här för att ändra mall för rubrikformat</a:t>
            </a:r>
            <a:endParaRPr lang="sv-SE" dirty="0"/>
          </a:p>
        </p:txBody>
      </p:sp>
    </p:spTree>
    <p:extLst>
      <p:ext uri="{BB962C8B-B14F-4D97-AF65-F5344CB8AC3E}">
        <p14:creationId xmlns:p14="http://schemas.microsoft.com/office/powerpoint/2010/main" val="197660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vådelad 3">
    <p:bg>
      <p:bgPr>
        <a:solidFill>
          <a:schemeClr val="tx2"/>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Rektangel 4">
            <a:extLst>
              <a:ext uri="{FF2B5EF4-FFF2-40B4-BE49-F238E27FC236}">
                <a16:creationId xmlns:a16="http://schemas.microsoft.com/office/drawing/2014/main" id="{401C1C64-9FD7-AC46-AC2D-0029FD7FCF8B}"/>
              </a:ext>
            </a:extLst>
          </p:cNvPr>
          <p:cNvSpPr/>
          <p:nvPr userDrawn="1"/>
        </p:nvSpPr>
        <p:spPr>
          <a:xfrm>
            <a:off x="0" y="0"/>
            <a:ext cx="6096000" cy="6858000"/>
          </a:xfrm>
          <a:prstGeom prst="rect">
            <a:avLst/>
          </a:prstGeom>
          <a:gradFill>
            <a:gsLst>
              <a:gs pos="52000">
                <a:schemeClr val="bg2"/>
              </a:gs>
              <a:gs pos="100000">
                <a:schemeClr val="bg2">
                  <a:lumMod val="85000"/>
                  <a:lumOff val="1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843148" y="1537999"/>
            <a:ext cx="4714504" cy="2387600"/>
          </a:xfrm>
        </p:spPr>
        <p:txBody>
          <a:bodyPr anchor="b">
            <a:normAutofit/>
          </a:bodyPr>
          <a:lstStyle>
            <a:lvl1pPr algn="ctr">
              <a:defRPr sz="4000">
                <a:solidFill>
                  <a:schemeClr val="tx2"/>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843148" y="4017674"/>
            <a:ext cx="4714504" cy="1207468"/>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12" name="Platshållare för text 6">
            <a:extLst>
              <a:ext uri="{FF2B5EF4-FFF2-40B4-BE49-F238E27FC236}">
                <a16:creationId xmlns:a16="http://schemas.microsoft.com/office/drawing/2014/main" id="{7815D73E-369E-554D-803B-6D151BFEE588}"/>
              </a:ext>
            </a:extLst>
          </p:cNvPr>
          <p:cNvSpPr>
            <a:spLocks noGrp="1"/>
          </p:cNvSpPr>
          <p:nvPr>
            <p:ph type="body" sz="quarter" idx="10" hasCustomPrompt="1"/>
          </p:nvPr>
        </p:nvSpPr>
        <p:spPr>
          <a:xfrm>
            <a:off x="6650120" y="1538000"/>
            <a:ext cx="4971864" cy="2387599"/>
          </a:xfrm>
        </p:spPr>
        <p:txBody>
          <a:bodyPr anchor="b">
            <a:noAutofit/>
          </a:bodyPr>
          <a:lstStyle>
            <a:lvl1pPr marL="0" indent="0" algn="ctr">
              <a:buFontTx/>
              <a:buNone/>
              <a:defRPr sz="4000" b="0" i="0">
                <a:solidFill>
                  <a:schemeClr val="bg1">
                    <a:alpha val="85000"/>
                  </a:schemeClr>
                </a:solidFill>
                <a:latin typeface="Roboto Medium" panose="02000000000000000000" pitchFamily="2" charset="0"/>
                <a:ea typeface="Roboto Medium" panose="02000000000000000000" pitchFamily="2" charset="0"/>
              </a:defRPr>
            </a:lvl1pPr>
            <a:lvl2pPr marL="457200" indent="0">
              <a:buFontTx/>
              <a:buNone/>
              <a:defRPr sz="4000" b="0" i="0">
                <a:latin typeface="Roboto Medium" panose="02000000000000000000" pitchFamily="2" charset="0"/>
                <a:ea typeface="Roboto Medium" panose="02000000000000000000" pitchFamily="2" charset="0"/>
              </a:defRPr>
            </a:lvl2pPr>
            <a:lvl3pPr marL="914400" indent="0">
              <a:buFontTx/>
              <a:buNone/>
              <a:defRPr sz="4000" b="0" i="0">
                <a:latin typeface="Roboto Medium" panose="02000000000000000000" pitchFamily="2" charset="0"/>
                <a:ea typeface="Roboto Medium" panose="02000000000000000000" pitchFamily="2" charset="0"/>
              </a:defRPr>
            </a:lvl3pPr>
            <a:lvl4pPr marL="1371600" indent="0">
              <a:buFontTx/>
              <a:buNone/>
              <a:defRPr sz="4000" b="0" i="0">
                <a:latin typeface="Roboto Medium" panose="02000000000000000000" pitchFamily="2" charset="0"/>
                <a:ea typeface="Roboto Medium" panose="02000000000000000000" pitchFamily="2" charset="0"/>
              </a:defRPr>
            </a:lvl4pPr>
            <a:lvl5pPr marL="1828800" indent="0">
              <a:buFontTx/>
              <a:buNone/>
              <a:defRPr sz="4000" b="0" i="0">
                <a:latin typeface="Roboto Medium" panose="02000000000000000000" pitchFamily="2" charset="0"/>
                <a:ea typeface="Roboto Medium" panose="02000000000000000000" pitchFamily="2" charset="0"/>
              </a:defRPr>
            </a:lvl5pPr>
          </a:lstStyle>
          <a:p>
            <a:pPr lvl="0"/>
            <a:r>
              <a:rPr lang="sv-SE" dirty="0"/>
              <a:t>Klicka här för att ändra mall för rubrikformat</a:t>
            </a:r>
          </a:p>
        </p:txBody>
      </p:sp>
      <p:sp>
        <p:nvSpPr>
          <p:cNvPr id="17" name="Platshållare för text 16">
            <a:extLst>
              <a:ext uri="{FF2B5EF4-FFF2-40B4-BE49-F238E27FC236}">
                <a16:creationId xmlns:a16="http://schemas.microsoft.com/office/drawing/2014/main" id="{F70CA0D5-6D60-A74F-877F-C61BBE95CFF3}"/>
              </a:ext>
            </a:extLst>
          </p:cNvPr>
          <p:cNvSpPr>
            <a:spLocks noGrp="1"/>
          </p:cNvSpPr>
          <p:nvPr>
            <p:ph type="body" sz="quarter" idx="12" hasCustomPrompt="1"/>
          </p:nvPr>
        </p:nvSpPr>
        <p:spPr>
          <a:xfrm>
            <a:off x="6650120" y="4017674"/>
            <a:ext cx="4972050" cy="1207468"/>
          </a:xfrm>
        </p:spPr>
        <p:txBody>
          <a:bodyPr>
            <a:normAutofit/>
          </a:bodyPr>
          <a:lstStyle>
            <a:lvl1pPr marL="0" indent="0" algn="ctr">
              <a:buFontTx/>
              <a:buNone/>
              <a:defRPr sz="2400">
                <a:solidFill>
                  <a:schemeClr val="bg1">
                    <a:alpha val="85000"/>
                  </a:schemeClr>
                </a:solidFill>
              </a:defRPr>
            </a:lvl1pPr>
          </a:lstStyle>
          <a:p>
            <a:r>
              <a:rPr lang="sv-SE" dirty="0"/>
              <a:t>Klicka här för att ändra mall för underrubrikformat</a:t>
            </a:r>
          </a:p>
        </p:txBody>
      </p:sp>
    </p:spTree>
    <p:extLst>
      <p:ext uri="{BB962C8B-B14F-4D97-AF65-F5344CB8AC3E}">
        <p14:creationId xmlns:p14="http://schemas.microsoft.com/office/powerpoint/2010/main" val="3096405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vådelad 4">
    <p:bg>
      <p:bgPr>
        <a:solidFill>
          <a:schemeClr val="bg2"/>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Rektangel 4">
            <a:extLst>
              <a:ext uri="{FF2B5EF4-FFF2-40B4-BE49-F238E27FC236}">
                <a16:creationId xmlns:a16="http://schemas.microsoft.com/office/drawing/2014/main" id="{401C1C64-9FD7-AC46-AC2D-0029FD7FCF8B}"/>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843148" y="1540122"/>
            <a:ext cx="4714504" cy="2387600"/>
          </a:xfrm>
        </p:spPr>
        <p:txBody>
          <a:bodyPr anchor="b">
            <a:normAutofit/>
          </a:bodyPr>
          <a:lstStyle>
            <a:lvl1pPr algn="ctr">
              <a:defRPr sz="4000">
                <a:solidFill>
                  <a:schemeClr val="bg1">
                    <a:alpha val="85000"/>
                  </a:schemeClr>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843148" y="4019797"/>
            <a:ext cx="4714504" cy="1229096"/>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7" name="Platshållare för text 6">
            <a:extLst>
              <a:ext uri="{FF2B5EF4-FFF2-40B4-BE49-F238E27FC236}">
                <a16:creationId xmlns:a16="http://schemas.microsoft.com/office/drawing/2014/main" id="{64AF1615-1921-D544-8F7A-3398CD6D7054}"/>
              </a:ext>
            </a:extLst>
          </p:cNvPr>
          <p:cNvSpPr>
            <a:spLocks noGrp="1"/>
          </p:cNvSpPr>
          <p:nvPr>
            <p:ph type="body" sz="quarter" idx="10" hasCustomPrompt="1"/>
          </p:nvPr>
        </p:nvSpPr>
        <p:spPr>
          <a:xfrm>
            <a:off x="6578868" y="1540123"/>
            <a:ext cx="4971864" cy="2387600"/>
          </a:xfrm>
        </p:spPr>
        <p:txBody>
          <a:bodyPr anchor="b">
            <a:noAutofit/>
          </a:bodyPr>
          <a:lstStyle>
            <a:lvl1pPr marL="0" indent="0" algn="ctr">
              <a:buFontTx/>
              <a:buNone/>
              <a:defRPr sz="4000" b="0" i="0">
                <a:latin typeface="Roboto Medium" panose="02000000000000000000" pitchFamily="2" charset="0"/>
                <a:ea typeface="Roboto Medium" panose="02000000000000000000" pitchFamily="2" charset="0"/>
              </a:defRPr>
            </a:lvl1pPr>
            <a:lvl2pPr marL="457200" indent="0">
              <a:buFontTx/>
              <a:buNone/>
              <a:defRPr sz="4000" b="0" i="0">
                <a:latin typeface="Roboto Medium" panose="02000000000000000000" pitchFamily="2" charset="0"/>
                <a:ea typeface="Roboto Medium" panose="02000000000000000000" pitchFamily="2" charset="0"/>
              </a:defRPr>
            </a:lvl2pPr>
            <a:lvl3pPr marL="914400" indent="0">
              <a:buFontTx/>
              <a:buNone/>
              <a:defRPr sz="4000" b="0" i="0">
                <a:latin typeface="Roboto Medium" panose="02000000000000000000" pitchFamily="2" charset="0"/>
                <a:ea typeface="Roboto Medium" panose="02000000000000000000" pitchFamily="2" charset="0"/>
              </a:defRPr>
            </a:lvl3pPr>
            <a:lvl4pPr marL="1371600" indent="0">
              <a:buFontTx/>
              <a:buNone/>
              <a:defRPr sz="4000" b="0" i="0">
                <a:latin typeface="Roboto Medium" panose="02000000000000000000" pitchFamily="2" charset="0"/>
                <a:ea typeface="Roboto Medium" panose="02000000000000000000" pitchFamily="2" charset="0"/>
              </a:defRPr>
            </a:lvl4pPr>
            <a:lvl5pPr marL="1828800" indent="0">
              <a:buFontTx/>
              <a:buNone/>
              <a:defRPr sz="4000" b="0" i="0">
                <a:latin typeface="Roboto Medium" panose="02000000000000000000" pitchFamily="2" charset="0"/>
                <a:ea typeface="Roboto Medium" panose="02000000000000000000" pitchFamily="2" charset="0"/>
              </a:defRPr>
            </a:lvl5pPr>
          </a:lstStyle>
          <a:p>
            <a:pPr lvl="0"/>
            <a:r>
              <a:rPr lang="sv-SE" dirty="0"/>
              <a:t>Klicka här för att ändra mall för rubrikformat</a:t>
            </a:r>
          </a:p>
        </p:txBody>
      </p:sp>
      <p:sp>
        <p:nvSpPr>
          <p:cNvPr id="19" name="Platshållare för text 16">
            <a:extLst>
              <a:ext uri="{FF2B5EF4-FFF2-40B4-BE49-F238E27FC236}">
                <a16:creationId xmlns:a16="http://schemas.microsoft.com/office/drawing/2014/main" id="{64710E9C-5237-AA4C-8B30-A3C8FA9710AA}"/>
              </a:ext>
            </a:extLst>
          </p:cNvPr>
          <p:cNvSpPr>
            <a:spLocks noGrp="1"/>
          </p:cNvSpPr>
          <p:nvPr>
            <p:ph type="body" sz="quarter" idx="12" hasCustomPrompt="1"/>
          </p:nvPr>
        </p:nvSpPr>
        <p:spPr>
          <a:xfrm>
            <a:off x="6578868" y="4019797"/>
            <a:ext cx="4972050" cy="1229096"/>
          </a:xfrm>
        </p:spPr>
        <p:txBody>
          <a:bodyPr>
            <a:normAutofit/>
          </a:bodyPr>
          <a:lstStyle>
            <a:lvl1pPr marL="0" indent="0" algn="ctr">
              <a:buFontTx/>
              <a:buNone/>
              <a:defRPr sz="2400">
                <a:solidFill>
                  <a:schemeClr val="tx1"/>
                </a:solidFill>
              </a:defRPr>
            </a:lvl1pPr>
          </a:lstStyle>
          <a:p>
            <a:r>
              <a:rPr lang="sv-SE" dirty="0"/>
              <a:t>Klicka här för att ändra mall för underrubrikformat</a:t>
            </a:r>
          </a:p>
        </p:txBody>
      </p:sp>
    </p:spTree>
    <p:extLst>
      <p:ext uri="{BB962C8B-B14F-4D97-AF65-F5344CB8AC3E}">
        <p14:creationId xmlns:p14="http://schemas.microsoft.com/office/powerpoint/2010/main" val="8812002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vådelad 5">
    <p:bg>
      <p:bgPr>
        <a:solidFill>
          <a:schemeClr val="bg2"/>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Rektangel 4">
            <a:extLst>
              <a:ext uri="{FF2B5EF4-FFF2-40B4-BE49-F238E27FC236}">
                <a16:creationId xmlns:a16="http://schemas.microsoft.com/office/drawing/2014/main" id="{401C1C64-9FD7-AC46-AC2D-0029FD7FCF8B}"/>
              </a:ext>
            </a:extLst>
          </p:cNvPr>
          <p:cNvSpPr/>
          <p:nvPr userDrawn="1"/>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843148" y="1540122"/>
            <a:ext cx="4714504" cy="2387600"/>
          </a:xfrm>
        </p:spPr>
        <p:txBody>
          <a:bodyPr anchor="b">
            <a:normAutofit/>
          </a:bodyPr>
          <a:lstStyle>
            <a:lvl1pPr algn="ctr">
              <a:defRPr sz="4000">
                <a:solidFill>
                  <a:schemeClr val="bg1">
                    <a:alpha val="85000"/>
                  </a:schemeClr>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843148" y="4019797"/>
            <a:ext cx="4714504" cy="1229096"/>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7" name="Platshållare för text 6">
            <a:extLst>
              <a:ext uri="{FF2B5EF4-FFF2-40B4-BE49-F238E27FC236}">
                <a16:creationId xmlns:a16="http://schemas.microsoft.com/office/drawing/2014/main" id="{64AF1615-1921-D544-8F7A-3398CD6D7054}"/>
              </a:ext>
            </a:extLst>
          </p:cNvPr>
          <p:cNvSpPr>
            <a:spLocks noGrp="1"/>
          </p:cNvSpPr>
          <p:nvPr>
            <p:ph type="body" sz="quarter" idx="10" hasCustomPrompt="1"/>
          </p:nvPr>
        </p:nvSpPr>
        <p:spPr>
          <a:xfrm>
            <a:off x="6578868" y="1540123"/>
            <a:ext cx="4971864" cy="2387600"/>
          </a:xfrm>
        </p:spPr>
        <p:txBody>
          <a:bodyPr anchor="b">
            <a:noAutofit/>
          </a:bodyPr>
          <a:lstStyle>
            <a:lvl1pPr marL="0" indent="0" algn="ctr">
              <a:buFontTx/>
              <a:buNone/>
              <a:defRPr sz="4000" b="0" i="0">
                <a:solidFill>
                  <a:schemeClr val="accent4"/>
                </a:solidFill>
                <a:latin typeface="Roboto Medium" panose="02000000000000000000" pitchFamily="2" charset="0"/>
                <a:ea typeface="Roboto Medium" panose="02000000000000000000" pitchFamily="2" charset="0"/>
              </a:defRPr>
            </a:lvl1pPr>
            <a:lvl2pPr marL="457200" indent="0">
              <a:buFontTx/>
              <a:buNone/>
              <a:defRPr sz="4000" b="0" i="0">
                <a:latin typeface="Roboto Medium" panose="02000000000000000000" pitchFamily="2" charset="0"/>
                <a:ea typeface="Roboto Medium" panose="02000000000000000000" pitchFamily="2" charset="0"/>
              </a:defRPr>
            </a:lvl2pPr>
            <a:lvl3pPr marL="914400" indent="0">
              <a:buFontTx/>
              <a:buNone/>
              <a:defRPr sz="4000" b="0" i="0">
                <a:latin typeface="Roboto Medium" panose="02000000000000000000" pitchFamily="2" charset="0"/>
                <a:ea typeface="Roboto Medium" panose="02000000000000000000" pitchFamily="2" charset="0"/>
              </a:defRPr>
            </a:lvl3pPr>
            <a:lvl4pPr marL="1371600" indent="0">
              <a:buFontTx/>
              <a:buNone/>
              <a:defRPr sz="4000" b="0" i="0">
                <a:latin typeface="Roboto Medium" panose="02000000000000000000" pitchFamily="2" charset="0"/>
                <a:ea typeface="Roboto Medium" panose="02000000000000000000" pitchFamily="2" charset="0"/>
              </a:defRPr>
            </a:lvl4pPr>
            <a:lvl5pPr marL="1828800" indent="0">
              <a:buFontTx/>
              <a:buNone/>
              <a:defRPr sz="4000" b="0" i="0">
                <a:latin typeface="Roboto Medium" panose="02000000000000000000" pitchFamily="2" charset="0"/>
                <a:ea typeface="Roboto Medium" panose="02000000000000000000" pitchFamily="2" charset="0"/>
              </a:defRPr>
            </a:lvl5pPr>
          </a:lstStyle>
          <a:p>
            <a:pPr lvl="0"/>
            <a:r>
              <a:rPr lang="sv-SE" dirty="0"/>
              <a:t>Klicka här för att ändra mall för rubrikformat</a:t>
            </a:r>
          </a:p>
        </p:txBody>
      </p:sp>
      <p:sp>
        <p:nvSpPr>
          <p:cNvPr id="19" name="Platshållare för text 16">
            <a:extLst>
              <a:ext uri="{FF2B5EF4-FFF2-40B4-BE49-F238E27FC236}">
                <a16:creationId xmlns:a16="http://schemas.microsoft.com/office/drawing/2014/main" id="{64710E9C-5237-AA4C-8B30-A3C8FA9710AA}"/>
              </a:ext>
            </a:extLst>
          </p:cNvPr>
          <p:cNvSpPr>
            <a:spLocks noGrp="1"/>
          </p:cNvSpPr>
          <p:nvPr>
            <p:ph type="body" sz="quarter" idx="12" hasCustomPrompt="1"/>
          </p:nvPr>
        </p:nvSpPr>
        <p:spPr>
          <a:xfrm>
            <a:off x="6578868" y="4019797"/>
            <a:ext cx="4972050" cy="1229096"/>
          </a:xfrm>
        </p:spPr>
        <p:txBody>
          <a:bodyPr>
            <a:normAutofit/>
          </a:bodyPr>
          <a:lstStyle>
            <a:lvl1pPr marL="0" indent="0" algn="ctr">
              <a:buFontTx/>
              <a:buNone/>
              <a:defRPr sz="2400">
                <a:solidFill>
                  <a:schemeClr val="accent4"/>
                </a:solidFill>
              </a:defRPr>
            </a:lvl1pPr>
          </a:lstStyle>
          <a:p>
            <a:r>
              <a:rPr lang="sv-SE" dirty="0"/>
              <a:t>Klicka här för att ändra mall för underrubrikformat</a:t>
            </a:r>
          </a:p>
        </p:txBody>
      </p:sp>
    </p:spTree>
    <p:extLst>
      <p:ext uri="{BB962C8B-B14F-4D97-AF65-F5344CB8AC3E}">
        <p14:creationId xmlns:p14="http://schemas.microsoft.com/office/powerpoint/2010/main" val="3588998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vådelad 6">
    <p:bg>
      <p:bgPr>
        <a:solidFill>
          <a:schemeClr val="bg2"/>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Rektangel 4">
            <a:extLst>
              <a:ext uri="{FF2B5EF4-FFF2-40B4-BE49-F238E27FC236}">
                <a16:creationId xmlns:a16="http://schemas.microsoft.com/office/drawing/2014/main" id="{401C1C64-9FD7-AC46-AC2D-0029FD7FCF8B}"/>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843148" y="1540122"/>
            <a:ext cx="4714504" cy="2387600"/>
          </a:xfrm>
        </p:spPr>
        <p:txBody>
          <a:bodyPr anchor="b">
            <a:normAutofit/>
          </a:bodyPr>
          <a:lstStyle>
            <a:lvl1pPr algn="ctr">
              <a:defRPr sz="4000">
                <a:solidFill>
                  <a:schemeClr val="bg1">
                    <a:alpha val="85000"/>
                  </a:schemeClr>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843148" y="4019797"/>
            <a:ext cx="4714504" cy="1229096"/>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7" name="Platshållare för text 6">
            <a:extLst>
              <a:ext uri="{FF2B5EF4-FFF2-40B4-BE49-F238E27FC236}">
                <a16:creationId xmlns:a16="http://schemas.microsoft.com/office/drawing/2014/main" id="{64AF1615-1921-D544-8F7A-3398CD6D7054}"/>
              </a:ext>
            </a:extLst>
          </p:cNvPr>
          <p:cNvSpPr>
            <a:spLocks noGrp="1"/>
          </p:cNvSpPr>
          <p:nvPr>
            <p:ph type="body" sz="quarter" idx="10" hasCustomPrompt="1"/>
          </p:nvPr>
        </p:nvSpPr>
        <p:spPr>
          <a:xfrm>
            <a:off x="6578868" y="1540123"/>
            <a:ext cx="4971864" cy="2387600"/>
          </a:xfrm>
        </p:spPr>
        <p:txBody>
          <a:bodyPr anchor="b">
            <a:noAutofit/>
          </a:bodyPr>
          <a:lstStyle>
            <a:lvl1pPr marL="0" indent="0" algn="ctr">
              <a:buFontTx/>
              <a:buNone/>
              <a:defRPr sz="4000" b="0" i="0">
                <a:solidFill>
                  <a:schemeClr val="tx2"/>
                </a:solidFill>
                <a:latin typeface="Roboto Medium" panose="02000000000000000000" pitchFamily="2" charset="0"/>
                <a:ea typeface="Roboto Medium" panose="02000000000000000000" pitchFamily="2" charset="0"/>
              </a:defRPr>
            </a:lvl1pPr>
            <a:lvl2pPr marL="457200" indent="0">
              <a:buFontTx/>
              <a:buNone/>
              <a:defRPr sz="4000" b="0" i="0">
                <a:latin typeface="Roboto Medium" panose="02000000000000000000" pitchFamily="2" charset="0"/>
                <a:ea typeface="Roboto Medium" panose="02000000000000000000" pitchFamily="2" charset="0"/>
              </a:defRPr>
            </a:lvl2pPr>
            <a:lvl3pPr marL="914400" indent="0">
              <a:buFontTx/>
              <a:buNone/>
              <a:defRPr sz="4000" b="0" i="0">
                <a:latin typeface="Roboto Medium" panose="02000000000000000000" pitchFamily="2" charset="0"/>
                <a:ea typeface="Roboto Medium" panose="02000000000000000000" pitchFamily="2" charset="0"/>
              </a:defRPr>
            </a:lvl3pPr>
            <a:lvl4pPr marL="1371600" indent="0">
              <a:buFontTx/>
              <a:buNone/>
              <a:defRPr sz="4000" b="0" i="0">
                <a:latin typeface="Roboto Medium" panose="02000000000000000000" pitchFamily="2" charset="0"/>
                <a:ea typeface="Roboto Medium" panose="02000000000000000000" pitchFamily="2" charset="0"/>
              </a:defRPr>
            </a:lvl4pPr>
            <a:lvl5pPr marL="1828800" indent="0">
              <a:buFontTx/>
              <a:buNone/>
              <a:defRPr sz="4000" b="0" i="0">
                <a:latin typeface="Roboto Medium" panose="02000000000000000000" pitchFamily="2" charset="0"/>
                <a:ea typeface="Roboto Medium" panose="02000000000000000000" pitchFamily="2" charset="0"/>
              </a:defRPr>
            </a:lvl5pPr>
          </a:lstStyle>
          <a:p>
            <a:pPr lvl="0"/>
            <a:r>
              <a:rPr lang="sv-SE" dirty="0"/>
              <a:t>Klicka här för att ändra mall för rubrikformat</a:t>
            </a:r>
          </a:p>
        </p:txBody>
      </p:sp>
      <p:sp>
        <p:nvSpPr>
          <p:cNvPr id="19" name="Platshållare för text 16">
            <a:extLst>
              <a:ext uri="{FF2B5EF4-FFF2-40B4-BE49-F238E27FC236}">
                <a16:creationId xmlns:a16="http://schemas.microsoft.com/office/drawing/2014/main" id="{64710E9C-5237-AA4C-8B30-A3C8FA9710AA}"/>
              </a:ext>
            </a:extLst>
          </p:cNvPr>
          <p:cNvSpPr>
            <a:spLocks noGrp="1"/>
          </p:cNvSpPr>
          <p:nvPr>
            <p:ph type="body" sz="quarter" idx="12" hasCustomPrompt="1"/>
          </p:nvPr>
        </p:nvSpPr>
        <p:spPr>
          <a:xfrm>
            <a:off x="6578868" y="4019797"/>
            <a:ext cx="4972050" cy="1229096"/>
          </a:xfrm>
        </p:spPr>
        <p:txBody>
          <a:bodyPr>
            <a:normAutofit/>
          </a:bodyPr>
          <a:lstStyle>
            <a:lvl1pPr marL="0" indent="0" algn="ctr">
              <a:buFontTx/>
              <a:buNone/>
              <a:defRPr sz="2400">
                <a:solidFill>
                  <a:schemeClr val="tx2"/>
                </a:solidFill>
              </a:defRPr>
            </a:lvl1pPr>
          </a:lstStyle>
          <a:p>
            <a:r>
              <a:rPr lang="sv-SE" dirty="0"/>
              <a:t>Klicka här för att ändra mall för underrubrikformat</a:t>
            </a:r>
          </a:p>
        </p:txBody>
      </p:sp>
    </p:spTree>
    <p:extLst>
      <p:ext uri="{BB962C8B-B14F-4D97-AF65-F5344CB8AC3E}">
        <p14:creationId xmlns:p14="http://schemas.microsoft.com/office/powerpoint/2010/main" val="407058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unktlista 1">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p:nvPr>
        </p:nvSpPr>
        <p:spPr>
          <a:xfrm>
            <a:off x="1441342" y="372874"/>
            <a:ext cx="9439759" cy="1765892"/>
          </a:xfrm>
        </p:spPr>
        <p:txBody>
          <a:bodyPr anchor="b" anchorCtr="0">
            <a:normAutofit/>
          </a:bodyPr>
          <a:lstStyle>
            <a:lvl1pPr>
              <a:defRPr sz="4000"/>
            </a:lvl1pPr>
          </a:lstStyle>
          <a:p>
            <a:r>
              <a:rPr lang="sv-SE" dirty="0"/>
              <a:t>Klicka här för att ändra mall för rubrikformat</a:t>
            </a:r>
          </a:p>
        </p:txBody>
      </p:sp>
      <p:sp>
        <p:nvSpPr>
          <p:cNvPr id="3" name="Platshållare för innehåll 2">
            <a:extLst>
              <a:ext uri="{FF2B5EF4-FFF2-40B4-BE49-F238E27FC236}">
                <a16:creationId xmlns:a16="http://schemas.microsoft.com/office/drawing/2014/main" id="{096325F4-CF17-244C-AC19-05C5A3D52510}"/>
              </a:ext>
            </a:extLst>
          </p:cNvPr>
          <p:cNvSpPr>
            <a:spLocks noGrp="1"/>
          </p:cNvSpPr>
          <p:nvPr>
            <p:ph sz="half" idx="1"/>
          </p:nvPr>
        </p:nvSpPr>
        <p:spPr>
          <a:xfrm>
            <a:off x="1441342" y="2406811"/>
            <a:ext cx="9439760" cy="3955243"/>
          </a:xfrm>
        </p:spPr>
        <p:txBody>
          <a:bodyPr>
            <a:normAutofit/>
          </a:bodyPr>
          <a:lstStyle>
            <a:lvl1pPr marL="342900" indent="-342900">
              <a:buFont typeface="Courier New" panose="02070309020205020404" pitchFamily="49" charset="0"/>
              <a:buChar char="o"/>
              <a:defRPr sz="2400" b="0" i="0">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pic>
        <p:nvPicPr>
          <p:cNvPr id="5" name="Bildobjekt 7">
            <a:extLst>
              <a:ext uri="{FF2B5EF4-FFF2-40B4-BE49-F238E27FC236}">
                <a16:creationId xmlns:a16="http://schemas.microsoft.com/office/drawing/2014/main" id="{E7E8877D-3F3C-E142-8E80-A0B06C639B77}"/>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Tree>
    <p:extLst>
      <p:ext uri="{BB962C8B-B14F-4D97-AF65-F5344CB8AC3E}">
        <p14:creationId xmlns:p14="http://schemas.microsoft.com/office/powerpoint/2010/main" val="247830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unktlista 2">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p:nvPr>
        </p:nvSpPr>
        <p:spPr>
          <a:xfrm>
            <a:off x="1441342" y="372874"/>
            <a:ext cx="9439759" cy="1765892"/>
          </a:xfrm>
        </p:spPr>
        <p:txBody>
          <a:bodyPr anchor="b" anchorCtr="0">
            <a:normAutofit/>
          </a:bodyPr>
          <a:lstStyle>
            <a:lvl1pPr>
              <a:defRPr sz="4000">
                <a:solidFill>
                  <a:schemeClr val="bg1">
                    <a:alpha val="85000"/>
                  </a:schemeClr>
                </a:solidFill>
              </a:defRPr>
            </a:lvl1pPr>
          </a:lstStyle>
          <a:p>
            <a:r>
              <a:rPr lang="sv-SE" dirty="0"/>
              <a:t>Klicka här för att ändra mall för rubrikformat</a:t>
            </a:r>
          </a:p>
        </p:txBody>
      </p:sp>
      <p:sp>
        <p:nvSpPr>
          <p:cNvPr id="3" name="Platshållare för innehåll 2">
            <a:extLst>
              <a:ext uri="{FF2B5EF4-FFF2-40B4-BE49-F238E27FC236}">
                <a16:creationId xmlns:a16="http://schemas.microsoft.com/office/drawing/2014/main" id="{096325F4-CF17-244C-AC19-05C5A3D52510}"/>
              </a:ext>
            </a:extLst>
          </p:cNvPr>
          <p:cNvSpPr>
            <a:spLocks noGrp="1"/>
          </p:cNvSpPr>
          <p:nvPr>
            <p:ph sz="half" idx="1"/>
          </p:nvPr>
        </p:nvSpPr>
        <p:spPr>
          <a:xfrm>
            <a:off x="1441342" y="2406811"/>
            <a:ext cx="9439760" cy="3955243"/>
          </a:xfrm>
        </p:spPr>
        <p:txBody>
          <a:bodyPr>
            <a:normAutofit/>
          </a:bodyPr>
          <a:lstStyle>
            <a:lvl1pPr marL="342900" indent="-342900">
              <a:buFont typeface="Courier New" panose="02070309020205020404" pitchFamily="49" charset="0"/>
              <a:buChar char="o"/>
              <a:defRPr sz="2400" b="0" i="0">
                <a:solidFill>
                  <a:schemeClr val="bg1">
                    <a:alpha val="85000"/>
                  </a:schemeClr>
                </a:solidFill>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pic>
        <p:nvPicPr>
          <p:cNvPr id="5" name="Bildobjekt 7">
            <a:extLst>
              <a:ext uri="{FF2B5EF4-FFF2-40B4-BE49-F238E27FC236}">
                <a16:creationId xmlns:a16="http://schemas.microsoft.com/office/drawing/2014/main" id="{E7E8877D-3F3C-E142-8E80-A0B06C639B77}"/>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Tree>
    <p:extLst>
      <p:ext uri="{BB962C8B-B14F-4D97-AF65-F5344CB8AC3E}">
        <p14:creationId xmlns:p14="http://schemas.microsoft.com/office/powerpoint/2010/main" val="3961254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nktlista 3">
    <p:bg>
      <p:bgPr>
        <a:solidFill>
          <a:schemeClr val="tx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p:nvPr>
        </p:nvSpPr>
        <p:spPr>
          <a:xfrm>
            <a:off x="1441342" y="372874"/>
            <a:ext cx="9439759" cy="1765892"/>
          </a:xfrm>
        </p:spPr>
        <p:txBody>
          <a:bodyPr anchor="b" anchorCtr="0">
            <a:normAutofit/>
          </a:bodyPr>
          <a:lstStyle>
            <a:lvl1pPr>
              <a:defRPr sz="4000">
                <a:solidFill>
                  <a:schemeClr val="bg1">
                    <a:alpha val="85000"/>
                  </a:schemeClr>
                </a:solidFill>
              </a:defRPr>
            </a:lvl1pPr>
          </a:lstStyle>
          <a:p>
            <a:r>
              <a:rPr lang="sv-SE" dirty="0"/>
              <a:t>Klicka här för att ändra mall för rubrikformat</a:t>
            </a:r>
          </a:p>
        </p:txBody>
      </p:sp>
      <p:sp>
        <p:nvSpPr>
          <p:cNvPr id="3" name="Platshållare för innehåll 2">
            <a:extLst>
              <a:ext uri="{FF2B5EF4-FFF2-40B4-BE49-F238E27FC236}">
                <a16:creationId xmlns:a16="http://schemas.microsoft.com/office/drawing/2014/main" id="{096325F4-CF17-244C-AC19-05C5A3D52510}"/>
              </a:ext>
            </a:extLst>
          </p:cNvPr>
          <p:cNvSpPr>
            <a:spLocks noGrp="1"/>
          </p:cNvSpPr>
          <p:nvPr>
            <p:ph sz="half" idx="1"/>
          </p:nvPr>
        </p:nvSpPr>
        <p:spPr>
          <a:xfrm>
            <a:off x="1441342" y="2406811"/>
            <a:ext cx="9439760" cy="3955243"/>
          </a:xfrm>
        </p:spPr>
        <p:txBody>
          <a:bodyPr>
            <a:normAutofit/>
          </a:bodyPr>
          <a:lstStyle>
            <a:lvl1pPr marL="342900" indent="-342900">
              <a:buFont typeface="Courier New" panose="02070309020205020404" pitchFamily="49" charset="0"/>
              <a:buChar char="o"/>
              <a:defRPr sz="2400" b="0" i="0">
                <a:solidFill>
                  <a:schemeClr val="bg1">
                    <a:alpha val="85000"/>
                  </a:schemeClr>
                </a:solidFill>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pic>
        <p:nvPicPr>
          <p:cNvPr id="5" name="Bildobjekt 7">
            <a:extLst>
              <a:ext uri="{FF2B5EF4-FFF2-40B4-BE49-F238E27FC236}">
                <a16:creationId xmlns:a16="http://schemas.microsoft.com/office/drawing/2014/main" id="{E7E8877D-3F3C-E142-8E80-A0B06C639B77}"/>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Tree>
    <p:extLst>
      <p:ext uri="{BB962C8B-B14F-4D97-AF65-F5344CB8AC3E}">
        <p14:creationId xmlns:p14="http://schemas.microsoft.com/office/powerpoint/2010/main" val="787483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nktlista 4">
    <p:bg>
      <p:bgPr>
        <a:solidFill>
          <a:schemeClr val="tx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p:nvPr>
        </p:nvSpPr>
        <p:spPr>
          <a:xfrm>
            <a:off x="1441342" y="372874"/>
            <a:ext cx="9439759" cy="1765892"/>
          </a:xfrm>
        </p:spPr>
        <p:txBody>
          <a:bodyPr anchor="b" anchorCtr="0">
            <a:normAutofit/>
          </a:bodyPr>
          <a:lstStyle>
            <a:lvl1pPr>
              <a:defRPr sz="4000">
                <a:solidFill>
                  <a:schemeClr val="bg1">
                    <a:alpha val="85000"/>
                  </a:schemeClr>
                </a:solidFill>
              </a:defRPr>
            </a:lvl1pPr>
          </a:lstStyle>
          <a:p>
            <a:r>
              <a:rPr lang="sv-SE" dirty="0"/>
              <a:t>Klicka här för att ändra mall för rubrikformat</a:t>
            </a:r>
          </a:p>
        </p:txBody>
      </p:sp>
      <p:sp>
        <p:nvSpPr>
          <p:cNvPr id="3" name="Platshållare för innehåll 2">
            <a:extLst>
              <a:ext uri="{FF2B5EF4-FFF2-40B4-BE49-F238E27FC236}">
                <a16:creationId xmlns:a16="http://schemas.microsoft.com/office/drawing/2014/main" id="{096325F4-CF17-244C-AC19-05C5A3D52510}"/>
              </a:ext>
            </a:extLst>
          </p:cNvPr>
          <p:cNvSpPr>
            <a:spLocks noGrp="1"/>
          </p:cNvSpPr>
          <p:nvPr>
            <p:ph sz="half" idx="1"/>
          </p:nvPr>
        </p:nvSpPr>
        <p:spPr>
          <a:xfrm>
            <a:off x="1441342" y="2406811"/>
            <a:ext cx="9439760" cy="3955243"/>
          </a:xfrm>
        </p:spPr>
        <p:txBody>
          <a:bodyPr>
            <a:normAutofit/>
          </a:bodyPr>
          <a:lstStyle>
            <a:lvl1pPr marL="342900" indent="-342900">
              <a:buFont typeface="Courier New" panose="02070309020205020404" pitchFamily="49" charset="0"/>
              <a:buChar char="o"/>
              <a:defRPr sz="2400" b="0" i="0">
                <a:solidFill>
                  <a:schemeClr val="bg1">
                    <a:alpha val="85000"/>
                  </a:schemeClr>
                </a:solidFill>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pic>
        <p:nvPicPr>
          <p:cNvPr id="5" name="Bildobjekt 7">
            <a:extLst>
              <a:ext uri="{FF2B5EF4-FFF2-40B4-BE49-F238E27FC236}">
                <a16:creationId xmlns:a16="http://schemas.microsoft.com/office/drawing/2014/main" id="{E7E8877D-3F3C-E142-8E80-A0B06C639B77}"/>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Tree>
    <p:extLst>
      <p:ext uri="{BB962C8B-B14F-4D97-AF65-F5344CB8AC3E}">
        <p14:creationId xmlns:p14="http://schemas.microsoft.com/office/powerpoint/2010/main" val="36566718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våspalts Punktlista 1">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p:nvPr>
        </p:nvSpPr>
        <p:spPr>
          <a:xfrm>
            <a:off x="1441342" y="372874"/>
            <a:ext cx="9439759" cy="1765892"/>
          </a:xfrm>
        </p:spPr>
        <p:txBody>
          <a:bodyPr anchor="b" anchorCtr="0">
            <a:normAutofit/>
          </a:bodyPr>
          <a:lstStyle>
            <a:lvl1pPr>
              <a:defRPr sz="4000"/>
            </a:lvl1pPr>
          </a:lstStyle>
          <a:p>
            <a:r>
              <a:rPr lang="sv-SE" dirty="0"/>
              <a:t>Klicka här för att ändra mall för rubrikformat</a:t>
            </a:r>
          </a:p>
        </p:txBody>
      </p:sp>
      <p:sp>
        <p:nvSpPr>
          <p:cNvPr id="3" name="Platshållare för innehåll 2">
            <a:extLst>
              <a:ext uri="{FF2B5EF4-FFF2-40B4-BE49-F238E27FC236}">
                <a16:creationId xmlns:a16="http://schemas.microsoft.com/office/drawing/2014/main" id="{096325F4-CF17-244C-AC19-05C5A3D52510}"/>
              </a:ext>
            </a:extLst>
          </p:cNvPr>
          <p:cNvSpPr>
            <a:spLocks noGrp="1"/>
          </p:cNvSpPr>
          <p:nvPr>
            <p:ph sz="half" idx="1"/>
          </p:nvPr>
        </p:nvSpPr>
        <p:spPr>
          <a:xfrm>
            <a:off x="1441342" y="2406811"/>
            <a:ext cx="4500000" cy="3955243"/>
          </a:xfrm>
        </p:spPr>
        <p:txBody>
          <a:bodyPr>
            <a:normAutofit/>
          </a:bodyPr>
          <a:lstStyle>
            <a:lvl1pPr marL="342900" indent="-342900">
              <a:buFont typeface="Courier New" panose="02070309020205020404" pitchFamily="49" charset="0"/>
              <a:buChar char="o"/>
              <a:defRPr sz="2400" b="0" i="0">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pic>
        <p:nvPicPr>
          <p:cNvPr id="5" name="Bildobjekt 7">
            <a:extLst>
              <a:ext uri="{FF2B5EF4-FFF2-40B4-BE49-F238E27FC236}">
                <a16:creationId xmlns:a16="http://schemas.microsoft.com/office/drawing/2014/main" id="{E7E8877D-3F3C-E142-8E80-A0B06C639B77}"/>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6" name="Platshållare för innehåll 2">
            <a:extLst>
              <a:ext uri="{FF2B5EF4-FFF2-40B4-BE49-F238E27FC236}">
                <a16:creationId xmlns:a16="http://schemas.microsoft.com/office/drawing/2014/main" id="{A404641E-32BF-5243-B8D6-9FEA845884F3}"/>
              </a:ext>
            </a:extLst>
          </p:cNvPr>
          <p:cNvSpPr>
            <a:spLocks noGrp="1"/>
          </p:cNvSpPr>
          <p:nvPr>
            <p:ph sz="half" idx="10"/>
          </p:nvPr>
        </p:nvSpPr>
        <p:spPr>
          <a:xfrm>
            <a:off x="6381101" y="2406811"/>
            <a:ext cx="4500000" cy="3955243"/>
          </a:xfrm>
        </p:spPr>
        <p:txBody>
          <a:bodyPr>
            <a:normAutofit/>
          </a:bodyPr>
          <a:lstStyle>
            <a:lvl1pPr marL="342900" indent="-342900">
              <a:buFont typeface="Courier New" panose="02070309020205020404" pitchFamily="49" charset="0"/>
              <a:buChar char="o"/>
              <a:defRPr sz="2400" b="0" i="0">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spTree>
    <p:extLst>
      <p:ext uri="{BB962C8B-B14F-4D97-AF65-F5344CB8AC3E}">
        <p14:creationId xmlns:p14="http://schemas.microsoft.com/office/powerpoint/2010/main" val="20006563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våspalts Punktlista 2">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p:nvPr>
        </p:nvSpPr>
        <p:spPr>
          <a:xfrm>
            <a:off x="1441342" y="372874"/>
            <a:ext cx="9439759" cy="1765892"/>
          </a:xfrm>
        </p:spPr>
        <p:txBody>
          <a:bodyPr anchor="b" anchorCtr="0">
            <a:normAutofit/>
          </a:bodyPr>
          <a:lstStyle>
            <a:lvl1pPr>
              <a:defRPr sz="4000">
                <a:solidFill>
                  <a:schemeClr val="bg1">
                    <a:alpha val="85000"/>
                  </a:schemeClr>
                </a:solidFill>
              </a:defRPr>
            </a:lvl1pPr>
          </a:lstStyle>
          <a:p>
            <a:r>
              <a:rPr lang="sv-SE" dirty="0"/>
              <a:t>Klicka här för att ändra mall för rubrikformat</a:t>
            </a:r>
          </a:p>
        </p:txBody>
      </p:sp>
      <p:pic>
        <p:nvPicPr>
          <p:cNvPr id="5" name="Bildobjekt 7">
            <a:extLst>
              <a:ext uri="{FF2B5EF4-FFF2-40B4-BE49-F238E27FC236}">
                <a16:creationId xmlns:a16="http://schemas.microsoft.com/office/drawing/2014/main" id="{E7E8877D-3F3C-E142-8E80-A0B06C639B77}"/>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6" name="Platshållare för innehåll 2">
            <a:extLst>
              <a:ext uri="{FF2B5EF4-FFF2-40B4-BE49-F238E27FC236}">
                <a16:creationId xmlns:a16="http://schemas.microsoft.com/office/drawing/2014/main" id="{FF4748A7-91AE-FA4C-81B3-485D55A879AD}"/>
              </a:ext>
            </a:extLst>
          </p:cNvPr>
          <p:cNvSpPr>
            <a:spLocks noGrp="1"/>
          </p:cNvSpPr>
          <p:nvPr>
            <p:ph sz="half" idx="1"/>
          </p:nvPr>
        </p:nvSpPr>
        <p:spPr>
          <a:xfrm>
            <a:off x="1441342" y="2406811"/>
            <a:ext cx="4500000" cy="3955243"/>
          </a:xfrm>
        </p:spPr>
        <p:txBody>
          <a:bodyPr>
            <a:normAutofit/>
          </a:bodyPr>
          <a:lstStyle>
            <a:lvl1pPr marL="342900" indent="-342900">
              <a:buFont typeface="Courier New" panose="02070309020205020404" pitchFamily="49" charset="0"/>
              <a:buChar char="o"/>
              <a:defRPr sz="2400" b="0" i="0">
                <a:solidFill>
                  <a:schemeClr val="bg1">
                    <a:alpha val="85000"/>
                  </a:schemeClr>
                </a:solidFill>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sp>
        <p:nvSpPr>
          <p:cNvPr id="7" name="Platshållare för innehåll 2">
            <a:extLst>
              <a:ext uri="{FF2B5EF4-FFF2-40B4-BE49-F238E27FC236}">
                <a16:creationId xmlns:a16="http://schemas.microsoft.com/office/drawing/2014/main" id="{80C9F34B-3963-5C4F-9296-F588A397475C}"/>
              </a:ext>
            </a:extLst>
          </p:cNvPr>
          <p:cNvSpPr>
            <a:spLocks noGrp="1"/>
          </p:cNvSpPr>
          <p:nvPr>
            <p:ph sz="half" idx="10"/>
          </p:nvPr>
        </p:nvSpPr>
        <p:spPr>
          <a:xfrm>
            <a:off x="6381101" y="2406811"/>
            <a:ext cx="4500000" cy="3955243"/>
          </a:xfrm>
        </p:spPr>
        <p:txBody>
          <a:bodyPr>
            <a:normAutofit/>
          </a:bodyPr>
          <a:lstStyle>
            <a:lvl1pPr marL="342900" indent="-342900">
              <a:buFont typeface="Courier New" panose="02070309020205020404" pitchFamily="49" charset="0"/>
              <a:buChar char="o"/>
              <a:defRPr sz="2400" b="0" i="0">
                <a:solidFill>
                  <a:schemeClr val="bg1">
                    <a:alpha val="85000"/>
                  </a:schemeClr>
                </a:solidFill>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spTree>
    <p:extLst>
      <p:ext uri="{BB962C8B-B14F-4D97-AF65-F5344CB8AC3E}">
        <p14:creationId xmlns:p14="http://schemas.microsoft.com/office/powerpoint/2010/main" val="1941502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Välkomssida 2">
    <p:bg>
      <p:bgPr>
        <a:solidFill>
          <a:schemeClr val="accent4"/>
        </a:solidFill>
        <a:effectLst/>
      </p:bgPr>
    </p:bg>
    <p:spTree>
      <p:nvGrpSpPr>
        <p:cNvPr id="1" name=""/>
        <p:cNvGrpSpPr/>
        <p:nvPr/>
      </p:nvGrpSpPr>
      <p:grpSpPr>
        <a:xfrm>
          <a:off x="0" y="0"/>
          <a:ext cx="0" cy="0"/>
          <a:chOff x="0" y="0"/>
          <a:chExt cx="0" cy="0"/>
        </a:xfrm>
      </p:grpSpPr>
      <p:pic>
        <p:nvPicPr>
          <p:cNvPr id="5" name="Bildobjekt 7">
            <a:extLst>
              <a:ext uri="{FF2B5EF4-FFF2-40B4-BE49-F238E27FC236}">
                <a16:creationId xmlns:a16="http://schemas.microsoft.com/office/drawing/2014/main" id="{DDEDDB50-FD8C-ED41-B4BF-6D9767B4B49B}"/>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5843198" y="4273550"/>
            <a:ext cx="4824801" cy="1655762"/>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3848986" y="1390650"/>
            <a:ext cx="6819014" cy="2387600"/>
          </a:xfrm>
        </p:spPr>
        <p:txBody>
          <a:bodyPr anchor="b">
            <a:normAutofit/>
          </a:bodyPr>
          <a:lstStyle>
            <a:lvl1pPr algn="ctr">
              <a:defRPr sz="5500" baseline="0">
                <a:solidFill>
                  <a:schemeClr val="bg1">
                    <a:alpha val="85000"/>
                  </a:schemeClr>
                </a:solidFill>
                <a:latin typeface="Roboto Medium" panose="02000000000000000000" pitchFamily="2" charset="0"/>
              </a:defRPr>
            </a:lvl1pPr>
          </a:lstStyle>
          <a:p>
            <a:r>
              <a:rPr lang="sv-SE" dirty="0"/>
              <a:t>Klicka här för att ändra mall för rubrikformat</a:t>
            </a:r>
          </a:p>
        </p:txBody>
      </p:sp>
      <p:grpSp>
        <p:nvGrpSpPr>
          <p:cNvPr id="10" name="Grupp 9">
            <a:extLst>
              <a:ext uri="{FF2B5EF4-FFF2-40B4-BE49-F238E27FC236}">
                <a16:creationId xmlns:a16="http://schemas.microsoft.com/office/drawing/2014/main" id="{EFCACE07-956B-DE4E-8532-336AFEAE8B44}"/>
              </a:ext>
            </a:extLst>
          </p:cNvPr>
          <p:cNvGrpSpPr>
            <a:grpSpLocks noChangeAspect="1"/>
          </p:cNvGrpSpPr>
          <p:nvPr userDrawn="1"/>
        </p:nvGrpSpPr>
        <p:grpSpPr>
          <a:xfrm>
            <a:off x="-2795742" y="1267355"/>
            <a:ext cx="8639483" cy="5220000"/>
            <a:chOff x="1967279" y="839111"/>
            <a:chExt cx="8538192" cy="5160046"/>
          </a:xfrm>
          <a:solidFill>
            <a:schemeClr val="bg1">
              <a:alpha val="50000"/>
            </a:schemeClr>
          </a:solidFill>
        </p:grpSpPr>
        <p:sp>
          <p:nvSpPr>
            <p:cNvPr id="11" name="Ring 4">
              <a:extLst>
                <a:ext uri="{FF2B5EF4-FFF2-40B4-BE49-F238E27FC236}">
                  <a16:creationId xmlns:a16="http://schemas.microsoft.com/office/drawing/2014/main" id="{B8E967A4-DADC-3E4A-95B8-DF99089FC0AC}"/>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2" name="Ellips 11">
              <a:extLst>
                <a:ext uri="{FF2B5EF4-FFF2-40B4-BE49-F238E27FC236}">
                  <a16:creationId xmlns:a16="http://schemas.microsoft.com/office/drawing/2014/main" id="{678B354B-7A2F-4E48-BB9C-0F8ACDEF70FD}"/>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72423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våspalts Punktlista 3">
    <p:bg>
      <p:bgPr>
        <a:solidFill>
          <a:schemeClr val="tx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p:nvPr>
        </p:nvSpPr>
        <p:spPr>
          <a:xfrm>
            <a:off x="1441342" y="372874"/>
            <a:ext cx="9439759" cy="1765892"/>
          </a:xfrm>
        </p:spPr>
        <p:txBody>
          <a:bodyPr anchor="b" anchorCtr="0">
            <a:normAutofit/>
          </a:bodyPr>
          <a:lstStyle>
            <a:lvl1pPr>
              <a:defRPr sz="4000">
                <a:solidFill>
                  <a:schemeClr val="bg1">
                    <a:alpha val="85000"/>
                  </a:schemeClr>
                </a:solidFill>
              </a:defRPr>
            </a:lvl1pPr>
          </a:lstStyle>
          <a:p>
            <a:r>
              <a:rPr lang="sv-SE" dirty="0"/>
              <a:t>Klicka här för att ändra mall för rubrikformat</a:t>
            </a:r>
          </a:p>
        </p:txBody>
      </p:sp>
      <p:pic>
        <p:nvPicPr>
          <p:cNvPr id="5" name="Bildobjekt 7">
            <a:extLst>
              <a:ext uri="{FF2B5EF4-FFF2-40B4-BE49-F238E27FC236}">
                <a16:creationId xmlns:a16="http://schemas.microsoft.com/office/drawing/2014/main" id="{E7E8877D-3F3C-E142-8E80-A0B06C639B77}"/>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6" name="Platshållare för innehåll 2">
            <a:extLst>
              <a:ext uri="{FF2B5EF4-FFF2-40B4-BE49-F238E27FC236}">
                <a16:creationId xmlns:a16="http://schemas.microsoft.com/office/drawing/2014/main" id="{D14A8304-28E0-B444-A077-D063D5AF3E8D}"/>
              </a:ext>
            </a:extLst>
          </p:cNvPr>
          <p:cNvSpPr>
            <a:spLocks noGrp="1"/>
          </p:cNvSpPr>
          <p:nvPr>
            <p:ph sz="half" idx="1"/>
          </p:nvPr>
        </p:nvSpPr>
        <p:spPr>
          <a:xfrm>
            <a:off x="1441342" y="2406811"/>
            <a:ext cx="4500000" cy="3955243"/>
          </a:xfrm>
        </p:spPr>
        <p:txBody>
          <a:bodyPr>
            <a:normAutofit/>
          </a:bodyPr>
          <a:lstStyle>
            <a:lvl1pPr marL="342900" indent="-342900">
              <a:buFont typeface="Courier New" panose="02070309020205020404" pitchFamily="49" charset="0"/>
              <a:buChar char="o"/>
              <a:defRPr sz="2400" b="0" i="0">
                <a:solidFill>
                  <a:schemeClr val="bg1">
                    <a:alpha val="85000"/>
                  </a:schemeClr>
                </a:solidFill>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sp>
        <p:nvSpPr>
          <p:cNvPr id="7" name="Platshållare för innehåll 2">
            <a:extLst>
              <a:ext uri="{FF2B5EF4-FFF2-40B4-BE49-F238E27FC236}">
                <a16:creationId xmlns:a16="http://schemas.microsoft.com/office/drawing/2014/main" id="{A9A18C1A-6781-0E4C-9AF6-F227BBE3B6BF}"/>
              </a:ext>
            </a:extLst>
          </p:cNvPr>
          <p:cNvSpPr>
            <a:spLocks noGrp="1"/>
          </p:cNvSpPr>
          <p:nvPr>
            <p:ph sz="half" idx="10"/>
          </p:nvPr>
        </p:nvSpPr>
        <p:spPr>
          <a:xfrm>
            <a:off x="6381101" y="2406811"/>
            <a:ext cx="4500000" cy="3955243"/>
          </a:xfrm>
        </p:spPr>
        <p:txBody>
          <a:bodyPr>
            <a:normAutofit/>
          </a:bodyPr>
          <a:lstStyle>
            <a:lvl1pPr marL="342900" indent="-342900">
              <a:buFont typeface="Courier New" panose="02070309020205020404" pitchFamily="49" charset="0"/>
              <a:buChar char="o"/>
              <a:defRPr sz="2400" b="0" i="0">
                <a:solidFill>
                  <a:schemeClr val="bg1">
                    <a:alpha val="85000"/>
                  </a:schemeClr>
                </a:solidFill>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spTree>
    <p:extLst>
      <p:ext uri="{BB962C8B-B14F-4D97-AF65-F5344CB8AC3E}">
        <p14:creationId xmlns:p14="http://schemas.microsoft.com/office/powerpoint/2010/main" val="1307672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våspalts Punktlista 4">
    <p:bg>
      <p:bgPr>
        <a:solidFill>
          <a:schemeClr val="tx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11DB94E-0994-EA45-8133-86C48981EE1C}"/>
              </a:ext>
            </a:extLst>
          </p:cNvPr>
          <p:cNvSpPr>
            <a:spLocks noGrp="1"/>
          </p:cNvSpPr>
          <p:nvPr>
            <p:ph type="title"/>
          </p:nvPr>
        </p:nvSpPr>
        <p:spPr>
          <a:xfrm>
            <a:off x="1441342" y="372874"/>
            <a:ext cx="9439759" cy="1765892"/>
          </a:xfrm>
        </p:spPr>
        <p:txBody>
          <a:bodyPr anchor="b" anchorCtr="0">
            <a:normAutofit/>
          </a:bodyPr>
          <a:lstStyle>
            <a:lvl1pPr>
              <a:defRPr sz="4000">
                <a:solidFill>
                  <a:schemeClr val="bg1">
                    <a:alpha val="85000"/>
                  </a:schemeClr>
                </a:solidFill>
              </a:defRPr>
            </a:lvl1pPr>
          </a:lstStyle>
          <a:p>
            <a:r>
              <a:rPr lang="sv-SE" dirty="0"/>
              <a:t>Klicka här för att ändra mall för rubrikformat</a:t>
            </a:r>
          </a:p>
        </p:txBody>
      </p:sp>
      <p:pic>
        <p:nvPicPr>
          <p:cNvPr id="5" name="Bildobjekt 7">
            <a:extLst>
              <a:ext uri="{FF2B5EF4-FFF2-40B4-BE49-F238E27FC236}">
                <a16:creationId xmlns:a16="http://schemas.microsoft.com/office/drawing/2014/main" id="{E7E8877D-3F3C-E142-8E80-A0B06C639B77}"/>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6" name="Platshållare för innehåll 2">
            <a:extLst>
              <a:ext uri="{FF2B5EF4-FFF2-40B4-BE49-F238E27FC236}">
                <a16:creationId xmlns:a16="http://schemas.microsoft.com/office/drawing/2014/main" id="{AA3543A6-A815-3946-90E7-E13BC68C571A}"/>
              </a:ext>
            </a:extLst>
          </p:cNvPr>
          <p:cNvSpPr>
            <a:spLocks noGrp="1"/>
          </p:cNvSpPr>
          <p:nvPr>
            <p:ph sz="half" idx="1"/>
          </p:nvPr>
        </p:nvSpPr>
        <p:spPr>
          <a:xfrm>
            <a:off x="1441342" y="2406811"/>
            <a:ext cx="4500000" cy="3955243"/>
          </a:xfrm>
        </p:spPr>
        <p:txBody>
          <a:bodyPr>
            <a:normAutofit/>
          </a:bodyPr>
          <a:lstStyle>
            <a:lvl1pPr marL="342900" indent="-342900">
              <a:buFont typeface="Courier New" panose="02070309020205020404" pitchFamily="49" charset="0"/>
              <a:buChar char="o"/>
              <a:defRPr sz="2400" b="0" i="0">
                <a:solidFill>
                  <a:schemeClr val="bg1">
                    <a:alpha val="85000"/>
                  </a:schemeClr>
                </a:solidFill>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sp>
        <p:nvSpPr>
          <p:cNvPr id="7" name="Platshållare för innehåll 2">
            <a:extLst>
              <a:ext uri="{FF2B5EF4-FFF2-40B4-BE49-F238E27FC236}">
                <a16:creationId xmlns:a16="http://schemas.microsoft.com/office/drawing/2014/main" id="{293409AC-B647-0544-8B7E-9527AE71D3F1}"/>
              </a:ext>
            </a:extLst>
          </p:cNvPr>
          <p:cNvSpPr>
            <a:spLocks noGrp="1"/>
          </p:cNvSpPr>
          <p:nvPr>
            <p:ph sz="half" idx="10"/>
          </p:nvPr>
        </p:nvSpPr>
        <p:spPr>
          <a:xfrm>
            <a:off x="6381101" y="2406811"/>
            <a:ext cx="4500000" cy="3955243"/>
          </a:xfrm>
        </p:spPr>
        <p:txBody>
          <a:bodyPr>
            <a:normAutofit/>
          </a:bodyPr>
          <a:lstStyle>
            <a:lvl1pPr marL="342900" indent="-342900">
              <a:buFont typeface="Courier New" panose="02070309020205020404" pitchFamily="49" charset="0"/>
              <a:buChar char="o"/>
              <a:defRPr sz="2400" b="0" i="0">
                <a:solidFill>
                  <a:schemeClr val="bg1">
                    <a:alpha val="85000"/>
                  </a:schemeClr>
                </a:solidFill>
                <a:latin typeface="Roboto" panose="02000000000000000000" pitchFamily="2" charset="0"/>
                <a:ea typeface="Roboto" panose="02000000000000000000" pitchFamily="2" charset="0"/>
              </a:defRPr>
            </a:lvl1pPr>
            <a:lvl2pPr>
              <a:defRPr sz="2400" b="0" i="0">
                <a:latin typeface="Roboto" panose="02000000000000000000" pitchFamily="2" charset="0"/>
                <a:ea typeface="Roboto" panose="02000000000000000000" pitchFamily="2" charset="0"/>
              </a:defRPr>
            </a:lvl2pPr>
            <a:lvl3pPr>
              <a:defRPr sz="2400" b="0" i="0">
                <a:latin typeface="Roboto" panose="02000000000000000000" pitchFamily="2" charset="0"/>
                <a:ea typeface="Roboto" panose="02000000000000000000" pitchFamily="2" charset="0"/>
              </a:defRPr>
            </a:lvl3pPr>
            <a:lvl4pPr>
              <a:defRPr sz="2400" b="0" i="0">
                <a:latin typeface="Roboto" panose="02000000000000000000" pitchFamily="2" charset="0"/>
                <a:ea typeface="Roboto" panose="02000000000000000000" pitchFamily="2" charset="0"/>
              </a:defRPr>
            </a:lvl4pPr>
            <a:lvl5pPr>
              <a:defRPr sz="2400" b="0" i="0">
                <a:latin typeface="Roboto" panose="02000000000000000000" pitchFamily="2" charset="0"/>
                <a:ea typeface="Roboto" panose="02000000000000000000" pitchFamily="2" charset="0"/>
              </a:defRPr>
            </a:lvl5pPr>
          </a:lstStyle>
          <a:p>
            <a:pPr lvl="0"/>
            <a:r>
              <a:rPr lang="sv-SE" dirty="0"/>
              <a:t>Klicka här för att ändra format på bakgrundstexten</a:t>
            </a:r>
          </a:p>
        </p:txBody>
      </p:sp>
    </p:spTree>
    <p:extLst>
      <p:ext uri="{BB962C8B-B14F-4D97-AF65-F5344CB8AC3E}">
        <p14:creationId xmlns:p14="http://schemas.microsoft.com/office/powerpoint/2010/main" val="1666477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ast logo 1">
    <p:bg>
      <p:bgPr>
        <a:solidFill>
          <a:schemeClr val="bg2"/>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Tree>
    <p:extLst>
      <p:ext uri="{BB962C8B-B14F-4D97-AF65-F5344CB8AC3E}">
        <p14:creationId xmlns:p14="http://schemas.microsoft.com/office/powerpoint/2010/main" val="4570085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ast logo 2">
    <p:bg>
      <p:bgPr>
        <a:solidFill>
          <a:schemeClr val="accent4"/>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36AE39B0-C899-1345-AB52-93CB3AE1CB3D}"/>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Tree>
    <p:extLst>
      <p:ext uri="{BB962C8B-B14F-4D97-AF65-F5344CB8AC3E}">
        <p14:creationId xmlns:p14="http://schemas.microsoft.com/office/powerpoint/2010/main" val="17944214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ast logo 3">
    <p:bg>
      <p:bgPr>
        <a:solidFill>
          <a:schemeClr val="tx1"/>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36AE39B0-C899-1345-AB52-93CB3AE1CB3D}"/>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Tree>
    <p:extLst>
      <p:ext uri="{BB962C8B-B14F-4D97-AF65-F5344CB8AC3E}">
        <p14:creationId xmlns:p14="http://schemas.microsoft.com/office/powerpoint/2010/main" val="19556105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ast logo 4">
    <p:bg>
      <p:bgPr>
        <a:solidFill>
          <a:schemeClr val="tx2"/>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2AF8431B-90B0-5543-9B6E-B155EE26D0B7}"/>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Tree>
    <p:extLst>
      <p:ext uri="{BB962C8B-B14F-4D97-AF65-F5344CB8AC3E}">
        <p14:creationId xmlns:p14="http://schemas.microsoft.com/office/powerpoint/2010/main" val="22227923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ort O.">
    <p:bg>
      <p:bgPr>
        <a:solidFill>
          <a:schemeClr val="bg2"/>
        </a:solidFill>
        <a:effectLst/>
      </p:bgPr>
    </p:bg>
    <p:spTree>
      <p:nvGrpSpPr>
        <p:cNvPr id="1" name=""/>
        <p:cNvGrpSpPr/>
        <p:nvPr/>
      </p:nvGrpSpPr>
      <p:grpSpPr>
        <a:xfrm>
          <a:off x="0" y="0"/>
          <a:ext cx="0" cy="0"/>
          <a:chOff x="0" y="0"/>
          <a:chExt cx="0" cy="0"/>
        </a:xfrm>
      </p:grpSpPr>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grpSp>
        <p:nvGrpSpPr>
          <p:cNvPr id="3" name="Grupp 2">
            <a:extLst>
              <a:ext uri="{FF2B5EF4-FFF2-40B4-BE49-F238E27FC236}">
                <a16:creationId xmlns:a16="http://schemas.microsoft.com/office/drawing/2014/main" id="{44172685-0DB1-D64B-9F9A-89CA1BA9B7C4}"/>
              </a:ext>
            </a:extLst>
          </p:cNvPr>
          <p:cNvGrpSpPr>
            <a:grpSpLocks noChangeAspect="1"/>
          </p:cNvGrpSpPr>
          <p:nvPr userDrawn="1"/>
        </p:nvGrpSpPr>
        <p:grpSpPr>
          <a:xfrm>
            <a:off x="1435911" y="636814"/>
            <a:ext cx="9320178" cy="5631278"/>
            <a:chOff x="1967279" y="839111"/>
            <a:chExt cx="8538192" cy="5160046"/>
          </a:xfrm>
          <a:solidFill>
            <a:schemeClr val="bg1">
              <a:alpha val="50000"/>
            </a:schemeClr>
          </a:solidFill>
        </p:grpSpPr>
        <p:sp>
          <p:nvSpPr>
            <p:cNvPr id="5" name="Ring 4">
              <a:extLst>
                <a:ext uri="{FF2B5EF4-FFF2-40B4-BE49-F238E27FC236}">
                  <a16:creationId xmlns:a16="http://schemas.microsoft.com/office/drawing/2014/main" id="{8BE88889-7587-234C-9098-022C2DA41107}"/>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6" name="Ellips 5">
              <a:extLst>
                <a:ext uri="{FF2B5EF4-FFF2-40B4-BE49-F238E27FC236}">
                  <a16:creationId xmlns:a16="http://schemas.microsoft.com/office/drawing/2014/main" id="{D61AF83A-C678-7943-87C9-0551A30E6C0E}"/>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4" name="Platshållare för text 3">
            <a:extLst>
              <a:ext uri="{FF2B5EF4-FFF2-40B4-BE49-F238E27FC236}">
                <a16:creationId xmlns:a16="http://schemas.microsoft.com/office/drawing/2014/main" id="{17F17E7D-9B23-8B46-AD10-BD127F0374A2}"/>
              </a:ext>
            </a:extLst>
          </p:cNvPr>
          <p:cNvSpPr txBox="1">
            <a:spLocks/>
          </p:cNvSpPr>
          <p:nvPr userDrawn="1"/>
        </p:nvSpPr>
        <p:spPr>
          <a:xfrm>
            <a:off x="299184" y="-635490"/>
            <a:ext cx="11593631" cy="5979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solidFill>
                  <a:srgbClr val="000000"/>
                </a:solidFill>
              </a:rPr>
              <a:t>INSTRUKTION: För att fylla symbolen med en bild, kopiera symbolen nedan till vald sida. Högerklicka ”Formatera figur” / Alternativ för former /Bild eller strukturfyllning / Bildkälla / Infoga</a:t>
            </a:r>
          </a:p>
        </p:txBody>
      </p:sp>
      <p:sp>
        <p:nvSpPr>
          <p:cNvPr id="15" name="Platshållare för text 3">
            <a:extLst>
              <a:ext uri="{FF2B5EF4-FFF2-40B4-BE49-F238E27FC236}">
                <a16:creationId xmlns:a16="http://schemas.microsoft.com/office/drawing/2014/main" id="{2507F2F3-72D7-F54D-B7E3-9C8EC48807BA}"/>
              </a:ext>
            </a:extLst>
          </p:cNvPr>
          <p:cNvSpPr txBox="1">
            <a:spLocks/>
          </p:cNvSpPr>
          <p:nvPr userDrawn="1"/>
        </p:nvSpPr>
        <p:spPr>
          <a:xfrm>
            <a:off x="299183" y="6931604"/>
            <a:ext cx="11593631" cy="5979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1600" dirty="0">
                <a:solidFill>
                  <a:srgbClr val="000000"/>
                </a:solidFill>
              </a:rPr>
              <a:t>INSTRUKTION: För att fylla </a:t>
            </a:r>
            <a:r>
              <a:rPr lang="sv-SE" sz="1600" dirty="0"/>
              <a:t>en bakgrund med bild, högerklicka istället på bakgrunden i nederkant ”Formatera bakgrund” / Bild eller strukturfyllning / Bildkälla / Infoga</a:t>
            </a:r>
            <a:endParaRPr lang="sv-SE" sz="1600" dirty="0">
              <a:solidFill>
                <a:srgbClr val="000000"/>
              </a:solidFill>
            </a:endParaRPr>
          </a:p>
        </p:txBody>
      </p:sp>
    </p:spTree>
    <p:extLst>
      <p:ext uri="{BB962C8B-B14F-4D97-AF65-F5344CB8AC3E}">
        <p14:creationId xmlns:p14="http://schemas.microsoft.com/office/powerpoint/2010/main" val="83766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tfallande bild">
    <p:bg>
      <p:bgPr>
        <a:solidFill>
          <a:schemeClr val="bg2"/>
        </a:solidFill>
        <a:effectLst/>
      </p:bgPr>
    </p:bg>
    <p:spTree>
      <p:nvGrpSpPr>
        <p:cNvPr id="1" name=""/>
        <p:cNvGrpSpPr/>
        <p:nvPr/>
      </p:nvGrpSpPr>
      <p:grpSpPr>
        <a:xfrm>
          <a:off x="0" y="0"/>
          <a:ext cx="0" cy="0"/>
          <a:chOff x="0" y="0"/>
          <a:chExt cx="0" cy="0"/>
        </a:xfrm>
      </p:grpSpPr>
      <p:sp>
        <p:nvSpPr>
          <p:cNvPr id="8" name="Platshållare för bild 7">
            <a:extLst>
              <a:ext uri="{FF2B5EF4-FFF2-40B4-BE49-F238E27FC236}">
                <a16:creationId xmlns:a16="http://schemas.microsoft.com/office/drawing/2014/main" id="{1C05B841-C1B2-A84C-99CE-84F2D1306791}"/>
              </a:ext>
            </a:extLst>
          </p:cNvPr>
          <p:cNvSpPr>
            <a:spLocks noGrp="1"/>
          </p:cNvSpPr>
          <p:nvPr>
            <p:ph type="pic" sz="quarter" idx="10"/>
          </p:nvPr>
        </p:nvSpPr>
        <p:spPr>
          <a:xfrm>
            <a:off x="0" y="0"/>
            <a:ext cx="12192000" cy="6112933"/>
          </a:xfrm>
          <a:noFill/>
        </p:spPr>
        <p:txBody>
          <a:bodyPr/>
          <a:lstStyle/>
          <a:p>
            <a:endParaRPr lang="sv-SE"/>
          </a:p>
        </p:txBody>
      </p:sp>
      <p:pic>
        <p:nvPicPr>
          <p:cNvPr id="9" name="Bildobjekt 7">
            <a:extLst>
              <a:ext uri="{FF2B5EF4-FFF2-40B4-BE49-F238E27FC236}">
                <a16:creationId xmlns:a16="http://schemas.microsoft.com/office/drawing/2014/main" id="{97FFF976-E83C-174C-92D7-035BE9EC1AFA}"/>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10" name="Platshållare för text 2">
            <a:extLst>
              <a:ext uri="{FF2B5EF4-FFF2-40B4-BE49-F238E27FC236}">
                <a16:creationId xmlns:a16="http://schemas.microsoft.com/office/drawing/2014/main" id="{1D6FC96E-3E44-9349-8465-1E0FC2D920AA}"/>
              </a:ext>
            </a:extLst>
          </p:cNvPr>
          <p:cNvSpPr>
            <a:spLocks noGrp="1"/>
          </p:cNvSpPr>
          <p:nvPr>
            <p:ph type="body" sz="quarter" idx="11" hasCustomPrompt="1"/>
          </p:nvPr>
        </p:nvSpPr>
        <p:spPr>
          <a:xfrm>
            <a:off x="254000" y="-753079"/>
            <a:ext cx="11593631" cy="597920"/>
          </a:xfrm>
        </p:spPr>
        <p:txBody>
          <a:bodyPr>
            <a:normAutofit/>
          </a:bodyPr>
          <a:lstStyle>
            <a:lvl1pPr marL="0" indent="0">
              <a:buFontTx/>
              <a:buNone/>
              <a:defRPr sz="1600" b="0">
                <a:solidFill>
                  <a:srgbClr val="000000"/>
                </a:solidFill>
              </a:defRPr>
            </a:lvl1pPr>
          </a:lstStyle>
          <a:p>
            <a:pPr lvl="0"/>
            <a:r>
              <a:rPr lang="sv-SE" dirty="0"/>
              <a:t>INSTRUKTION: För en helt utfallande bild med logotyp framför i hörnet, högerklicka istället på bakgrunden i nederkant ”Formatera bakgrund” / Bild eller strukturfyllning / Bildkälla / Infoga</a:t>
            </a:r>
          </a:p>
        </p:txBody>
      </p:sp>
    </p:spTree>
    <p:extLst>
      <p:ext uri="{BB962C8B-B14F-4D97-AF65-F5344CB8AC3E}">
        <p14:creationId xmlns:p14="http://schemas.microsoft.com/office/powerpoint/2010/main" val="2121553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m">
    <p:bg>
      <p:bgPr>
        <a:solidFill>
          <a:schemeClr val="bg1"/>
        </a:solidFill>
        <a:effectLst/>
      </p:bgPr>
    </p:bg>
    <p:spTree>
      <p:nvGrpSpPr>
        <p:cNvPr id="1" name=""/>
        <p:cNvGrpSpPr/>
        <p:nvPr/>
      </p:nvGrpSpPr>
      <p:grpSpPr>
        <a:xfrm>
          <a:off x="0" y="0"/>
          <a:ext cx="0" cy="0"/>
          <a:chOff x="0" y="0"/>
          <a:chExt cx="0" cy="0"/>
        </a:xfrm>
      </p:grpSpPr>
      <p:sp>
        <p:nvSpPr>
          <p:cNvPr id="5" name="Platshållare för bild 4">
            <a:extLst>
              <a:ext uri="{FF2B5EF4-FFF2-40B4-BE49-F238E27FC236}">
                <a16:creationId xmlns:a16="http://schemas.microsoft.com/office/drawing/2014/main" id="{0145FA8A-0666-8D4E-B86A-CE37DB95B5C9}"/>
              </a:ext>
            </a:extLst>
          </p:cNvPr>
          <p:cNvSpPr>
            <a:spLocks noGrp="1"/>
          </p:cNvSpPr>
          <p:nvPr>
            <p:ph type="pic" sz="quarter" idx="10"/>
          </p:nvPr>
        </p:nvSpPr>
        <p:spPr>
          <a:xfrm>
            <a:off x="0" y="0"/>
            <a:ext cx="12192000" cy="6858000"/>
          </a:xfrm>
        </p:spPr>
        <p:txBody>
          <a:bodyPr/>
          <a:lstStyle/>
          <a:p>
            <a:endParaRPr lang="sv-SE"/>
          </a:p>
        </p:txBody>
      </p:sp>
    </p:spTree>
    <p:extLst>
      <p:ext uri="{BB962C8B-B14F-4D97-AF65-F5344CB8AC3E}">
        <p14:creationId xmlns:p14="http://schemas.microsoft.com/office/powerpoint/2010/main" val="1547165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Välkomssida 3">
    <p:bg>
      <p:bgPr>
        <a:solidFill>
          <a:schemeClr val="tx1"/>
        </a:solidFill>
        <a:effectLst/>
      </p:bgPr>
    </p:bg>
    <p:spTree>
      <p:nvGrpSpPr>
        <p:cNvPr id="1" name=""/>
        <p:cNvGrpSpPr/>
        <p:nvPr/>
      </p:nvGrpSpPr>
      <p:grpSpPr>
        <a:xfrm>
          <a:off x="0" y="0"/>
          <a:ext cx="0" cy="0"/>
          <a:chOff x="0" y="0"/>
          <a:chExt cx="0" cy="0"/>
        </a:xfrm>
      </p:grpSpPr>
      <p:pic>
        <p:nvPicPr>
          <p:cNvPr id="5" name="Bildobjekt 7">
            <a:extLst>
              <a:ext uri="{FF2B5EF4-FFF2-40B4-BE49-F238E27FC236}">
                <a16:creationId xmlns:a16="http://schemas.microsoft.com/office/drawing/2014/main" id="{DDEDDB50-FD8C-ED41-B4BF-6D9767B4B49B}"/>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5843198" y="4273550"/>
            <a:ext cx="4824801" cy="1655762"/>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3848986" y="1390650"/>
            <a:ext cx="6819014" cy="2387600"/>
          </a:xfrm>
        </p:spPr>
        <p:txBody>
          <a:bodyPr anchor="b">
            <a:normAutofit/>
          </a:bodyPr>
          <a:lstStyle>
            <a:lvl1pPr algn="ctr">
              <a:defRPr sz="5500" baseline="0">
                <a:solidFill>
                  <a:schemeClr val="bg1">
                    <a:alpha val="85000"/>
                  </a:schemeClr>
                </a:solidFill>
                <a:latin typeface="Roboto Medium" panose="02000000000000000000" pitchFamily="2" charset="0"/>
              </a:defRPr>
            </a:lvl1pPr>
          </a:lstStyle>
          <a:p>
            <a:r>
              <a:rPr lang="sv-SE" dirty="0"/>
              <a:t>Klicka här för att ändra mall för rubrikformat</a:t>
            </a:r>
          </a:p>
        </p:txBody>
      </p:sp>
      <p:grpSp>
        <p:nvGrpSpPr>
          <p:cNvPr id="6" name="Grupp 5">
            <a:extLst>
              <a:ext uri="{FF2B5EF4-FFF2-40B4-BE49-F238E27FC236}">
                <a16:creationId xmlns:a16="http://schemas.microsoft.com/office/drawing/2014/main" id="{82BC053C-D500-6E4E-946E-BAFA77ABE382}"/>
              </a:ext>
            </a:extLst>
          </p:cNvPr>
          <p:cNvGrpSpPr>
            <a:grpSpLocks noChangeAspect="1"/>
          </p:cNvGrpSpPr>
          <p:nvPr userDrawn="1"/>
        </p:nvGrpSpPr>
        <p:grpSpPr>
          <a:xfrm>
            <a:off x="-2795742" y="1267355"/>
            <a:ext cx="8639483" cy="5220000"/>
            <a:chOff x="1967279" y="839111"/>
            <a:chExt cx="8538192" cy="5160046"/>
          </a:xfrm>
          <a:solidFill>
            <a:schemeClr val="bg1">
              <a:alpha val="50000"/>
            </a:schemeClr>
          </a:solidFill>
        </p:grpSpPr>
        <p:sp>
          <p:nvSpPr>
            <p:cNvPr id="7" name="Ring 4">
              <a:extLst>
                <a:ext uri="{FF2B5EF4-FFF2-40B4-BE49-F238E27FC236}">
                  <a16:creationId xmlns:a16="http://schemas.microsoft.com/office/drawing/2014/main" id="{5891384B-1A12-6B4F-B1FA-E0D1984E3186}"/>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9" name="Ellips 8">
              <a:extLst>
                <a:ext uri="{FF2B5EF4-FFF2-40B4-BE49-F238E27FC236}">
                  <a16:creationId xmlns:a16="http://schemas.microsoft.com/office/drawing/2014/main" id="{2F19A5B1-0E9C-9149-9934-65AF9D755C3E}"/>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1945061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Välkomssida 4">
    <p:bg>
      <p:bgPr>
        <a:solidFill>
          <a:schemeClr val="tx2"/>
        </a:solidFill>
        <a:effectLst/>
      </p:bgPr>
    </p:bg>
    <p:spTree>
      <p:nvGrpSpPr>
        <p:cNvPr id="1" name=""/>
        <p:cNvGrpSpPr/>
        <p:nvPr/>
      </p:nvGrpSpPr>
      <p:grpSpPr>
        <a:xfrm>
          <a:off x="0" y="0"/>
          <a:ext cx="0" cy="0"/>
          <a:chOff x="0" y="0"/>
          <a:chExt cx="0" cy="0"/>
        </a:xfrm>
      </p:grpSpPr>
      <p:pic>
        <p:nvPicPr>
          <p:cNvPr id="5" name="Bildobjekt 7">
            <a:extLst>
              <a:ext uri="{FF2B5EF4-FFF2-40B4-BE49-F238E27FC236}">
                <a16:creationId xmlns:a16="http://schemas.microsoft.com/office/drawing/2014/main" id="{DDEDDB50-FD8C-ED41-B4BF-6D9767B4B49B}"/>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5843198" y="4273550"/>
            <a:ext cx="4824801" cy="1655762"/>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3848986" y="1390650"/>
            <a:ext cx="6819014" cy="2387600"/>
          </a:xfrm>
        </p:spPr>
        <p:txBody>
          <a:bodyPr anchor="b">
            <a:normAutofit/>
          </a:bodyPr>
          <a:lstStyle>
            <a:lvl1pPr algn="ctr">
              <a:defRPr sz="5500" baseline="0">
                <a:solidFill>
                  <a:schemeClr val="bg1">
                    <a:alpha val="85000"/>
                  </a:schemeClr>
                </a:solidFill>
                <a:latin typeface="Roboto Medium" panose="02000000000000000000" pitchFamily="2" charset="0"/>
              </a:defRPr>
            </a:lvl1pPr>
          </a:lstStyle>
          <a:p>
            <a:r>
              <a:rPr lang="sv-SE" dirty="0"/>
              <a:t>Klicka här för att ändra mall för rubrikformat</a:t>
            </a:r>
          </a:p>
        </p:txBody>
      </p:sp>
      <p:grpSp>
        <p:nvGrpSpPr>
          <p:cNvPr id="6" name="Grupp 5">
            <a:extLst>
              <a:ext uri="{FF2B5EF4-FFF2-40B4-BE49-F238E27FC236}">
                <a16:creationId xmlns:a16="http://schemas.microsoft.com/office/drawing/2014/main" id="{5302F078-BE45-3145-B850-5BC13A9F6C63}"/>
              </a:ext>
            </a:extLst>
          </p:cNvPr>
          <p:cNvGrpSpPr>
            <a:grpSpLocks noChangeAspect="1"/>
          </p:cNvGrpSpPr>
          <p:nvPr userDrawn="1"/>
        </p:nvGrpSpPr>
        <p:grpSpPr>
          <a:xfrm>
            <a:off x="-2795742" y="1267355"/>
            <a:ext cx="8639483" cy="5220000"/>
            <a:chOff x="1967279" y="839111"/>
            <a:chExt cx="8538192" cy="5160046"/>
          </a:xfrm>
          <a:solidFill>
            <a:schemeClr val="bg1">
              <a:alpha val="50000"/>
            </a:schemeClr>
          </a:solidFill>
        </p:grpSpPr>
        <p:sp>
          <p:nvSpPr>
            <p:cNvPr id="7" name="Ring 4">
              <a:extLst>
                <a:ext uri="{FF2B5EF4-FFF2-40B4-BE49-F238E27FC236}">
                  <a16:creationId xmlns:a16="http://schemas.microsoft.com/office/drawing/2014/main" id="{40E5CA66-D517-A948-87E3-73DFBB808A23}"/>
                </a:ext>
              </a:extLst>
            </p:cNvPr>
            <p:cNvSpPr/>
            <p:nvPr/>
          </p:nvSpPr>
          <p:spPr>
            <a:xfrm>
              <a:off x="1967279" y="839111"/>
              <a:ext cx="5811808" cy="5160046"/>
            </a:xfrm>
            <a:custGeom>
              <a:avLst/>
              <a:gdLst>
                <a:gd name="connsiteX0" fmla="*/ 0 w 5704114"/>
                <a:gd name="connsiteY0" fmla="*/ 2579915 h 5159829"/>
                <a:gd name="connsiteX1" fmla="*/ 2852057 w 5704114"/>
                <a:gd name="connsiteY1" fmla="*/ 0 h 5159829"/>
                <a:gd name="connsiteX2" fmla="*/ 5704114 w 5704114"/>
                <a:gd name="connsiteY2" fmla="*/ 2579915 h 5159829"/>
                <a:gd name="connsiteX3" fmla="*/ 2852057 w 5704114"/>
                <a:gd name="connsiteY3" fmla="*/ 5159830 h 5159829"/>
                <a:gd name="connsiteX4" fmla="*/ 0 w 5704114"/>
                <a:gd name="connsiteY4" fmla="*/ 2579915 h 5159829"/>
                <a:gd name="connsiteX5" fmla="*/ 1289957 w 5704114"/>
                <a:gd name="connsiteY5" fmla="*/ 2579915 h 5159829"/>
                <a:gd name="connsiteX6" fmla="*/ 2852057 w 5704114"/>
                <a:gd name="connsiteY6" fmla="*/ 3869872 h 5159829"/>
                <a:gd name="connsiteX7" fmla="*/ 4414157 w 5704114"/>
                <a:gd name="connsiteY7" fmla="*/ 2579915 h 5159829"/>
                <a:gd name="connsiteX8" fmla="*/ 2852057 w 5704114"/>
                <a:gd name="connsiteY8" fmla="*/ 1289958 h 5159829"/>
                <a:gd name="connsiteX9" fmla="*/ 1289957 w 5704114"/>
                <a:gd name="connsiteY9" fmla="*/ 2579915 h 515982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289957 w 5704114"/>
                <a:gd name="connsiteY5" fmla="*/ 2580044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289957 w 5704114"/>
                <a:gd name="connsiteY9" fmla="*/ 2580044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414157 w 5704114"/>
                <a:gd name="connsiteY7" fmla="*/ 2580044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52057 w 5704114"/>
                <a:gd name="connsiteY6" fmla="*/ 3870001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59959"/>
                <a:gd name="connsiteX1" fmla="*/ 2852057 w 5704114"/>
                <a:gd name="connsiteY1" fmla="*/ 129 h 5159959"/>
                <a:gd name="connsiteX2" fmla="*/ 5704114 w 5704114"/>
                <a:gd name="connsiteY2" fmla="*/ 2580044 h 5159959"/>
                <a:gd name="connsiteX3" fmla="*/ 2852057 w 5704114"/>
                <a:gd name="connsiteY3" fmla="*/ 5159959 h 5159959"/>
                <a:gd name="connsiteX4" fmla="*/ 0 w 5704114"/>
                <a:gd name="connsiteY4" fmla="*/ 2580044 h 5159959"/>
                <a:gd name="connsiteX5" fmla="*/ 1486321 w 5704114"/>
                <a:gd name="connsiteY5" fmla="*/ 2594331 h 5159959"/>
                <a:gd name="connsiteX6" fmla="*/ 2827797 w 5704114"/>
                <a:gd name="connsiteY6" fmla="*/ 3820574 h 5159959"/>
                <a:gd name="connsiteX7" fmla="*/ 4189740 w 5704114"/>
                <a:gd name="connsiteY7" fmla="*/ 2594332 h 5159959"/>
                <a:gd name="connsiteX8" fmla="*/ 2852057 w 5704114"/>
                <a:gd name="connsiteY8" fmla="*/ 1290087 h 5159959"/>
                <a:gd name="connsiteX9" fmla="*/ 1486321 w 5704114"/>
                <a:gd name="connsiteY9" fmla="*/ 2594331 h 5159959"/>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52057 w 5704114"/>
                <a:gd name="connsiteY8" fmla="*/ 129008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594331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594331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486321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486321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114"/>
                <a:gd name="connsiteY0" fmla="*/ 2580044 h 5160056"/>
                <a:gd name="connsiteX1" fmla="*/ 2852057 w 5704114"/>
                <a:gd name="connsiteY1" fmla="*/ 129 h 5160056"/>
                <a:gd name="connsiteX2" fmla="*/ 5704114 w 5704114"/>
                <a:gd name="connsiteY2" fmla="*/ 2580044 h 5160056"/>
                <a:gd name="connsiteX3" fmla="*/ 2852057 w 5704114"/>
                <a:gd name="connsiteY3" fmla="*/ 5159959 h 5160056"/>
                <a:gd name="connsiteX4" fmla="*/ 0 w 5704114"/>
                <a:gd name="connsiteY4" fmla="*/ 2580044 h 5160056"/>
                <a:gd name="connsiteX5" fmla="*/ 1504275 w 5704114"/>
                <a:gd name="connsiteY5" fmla="*/ 2603475 h 5160056"/>
                <a:gd name="connsiteX6" fmla="*/ 2827797 w 5704114"/>
                <a:gd name="connsiteY6" fmla="*/ 3820574 h 5160056"/>
                <a:gd name="connsiteX7" fmla="*/ 4189740 w 5704114"/>
                <a:gd name="connsiteY7" fmla="*/ 2594332 h 5160056"/>
                <a:gd name="connsiteX8" fmla="*/ 2834104 w 5704114"/>
                <a:gd name="connsiteY8" fmla="*/ 1335807 h 5160056"/>
                <a:gd name="connsiteX9" fmla="*/ 1504275 w 5704114"/>
                <a:gd name="connsiteY9" fmla="*/ 2603475 h 5160056"/>
                <a:gd name="connsiteX0" fmla="*/ 0 w 5704330"/>
                <a:gd name="connsiteY0" fmla="*/ 2580050 h 5160066"/>
                <a:gd name="connsiteX1" fmla="*/ 2852057 w 5704330"/>
                <a:gd name="connsiteY1" fmla="*/ 135 h 5160066"/>
                <a:gd name="connsiteX2" fmla="*/ 5704114 w 5704330"/>
                <a:gd name="connsiteY2" fmla="*/ 2580050 h 5160066"/>
                <a:gd name="connsiteX3" fmla="*/ 2852057 w 5704330"/>
                <a:gd name="connsiteY3" fmla="*/ 5159965 h 5160066"/>
                <a:gd name="connsiteX4" fmla="*/ 0 w 5704330"/>
                <a:gd name="connsiteY4" fmla="*/ 2580050 h 5160066"/>
                <a:gd name="connsiteX5" fmla="*/ 1504275 w 5704330"/>
                <a:gd name="connsiteY5" fmla="*/ 2603481 h 5160066"/>
                <a:gd name="connsiteX6" fmla="*/ 2827797 w 5704330"/>
                <a:gd name="connsiteY6" fmla="*/ 3820580 h 5160066"/>
                <a:gd name="connsiteX7" fmla="*/ 4189740 w 5704330"/>
                <a:gd name="connsiteY7" fmla="*/ 2594338 h 5160066"/>
                <a:gd name="connsiteX8" fmla="*/ 2834104 w 5704330"/>
                <a:gd name="connsiteY8" fmla="*/ 1335813 h 5160066"/>
                <a:gd name="connsiteX9" fmla="*/ 1504275 w 5704330"/>
                <a:gd name="connsiteY9" fmla="*/ 2603481 h 5160066"/>
                <a:gd name="connsiteX0" fmla="*/ 0 w 5704168"/>
                <a:gd name="connsiteY0" fmla="*/ 2580039 h 5160046"/>
                <a:gd name="connsiteX1" fmla="*/ 2852057 w 5704168"/>
                <a:gd name="connsiteY1" fmla="*/ 124 h 5160046"/>
                <a:gd name="connsiteX2" fmla="*/ 5704114 w 5704168"/>
                <a:gd name="connsiteY2" fmla="*/ 2580039 h 5160046"/>
                <a:gd name="connsiteX3" fmla="*/ 2852057 w 5704168"/>
                <a:gd name="connsiteY3" fmla="*/ 5159954 h 5160046"/>
                <a:gd name="connsiteX4" fmla="*/ 0 w 5704168"/>
                <a:gd name="connsiteY4" fmla="*/ 2580039 h 5160046"/>
                <a:gd name="connsiteX5" fmla="*/ 1504275 w 5704168"/>
                <a:gd name="connsiteY5" fmla="*/ 2603470 h 5160046"/>
                <a:gd name="connsiteX6" fmla="*/ 2827797 w 5704168"/>
                <a:gd name="connsiteY6" fmla="*/ 3820569 h 5160046"/>
                <a:gd name="connsiteX7" fmla="*/ 4189740 w 5704168"/>
                <a:gd name="connsiteY7" fmla="*/ 2594327 h 5160046"/>
                <a:gd name="connsiteX8" fmla="*/ 2834104 w 5704168"/>
                <a:gd name="connsiteY8" fmla="*/ 1335802 h 5160046"/>
                <a:gd name="connsiteX9" fmla="*/ 1504275 w 5704168"/>
                <a:gd name="connsiteY9" fmla="*/ 2603470 h 5160046"/>
                <a:gd name="connsiteX0" fmla="*/ 54 w 5704222"/>
                <a:gd name="connsiteY0" fmla="*/ 2580039 h 5160046"/>
                <a:gd name="connsiteX1" fmla="*/ 2852111 w 5704222"/>
                <a:gd name="connsiteY1" fmla="*/ 124 h 5160046"/>
                <a:gd name="connsiteX2" fmla="*/ 5704168 w 5704222"/>
                <a:gd name="connsiteY2" fmla="*/ 2580039 h 5160046"/>
                <a:gd name="connsiteX3" fmla="*/ 2852111 w 5704222"/>
                <a:gd name="connsiteY3" fmla="*/ 5159954 h 5160046"/>
                <a:gd name="connsiteX4" fmla="*/ 54 w 5704222"/>
                <a:gd name="connsiteY4" fmla="*/ 2580039 h 5160046"/>
                <a:gd name="connsiteX5" fmla="*/ 1504329 w 5704222"/>
                <a:gd name="connsiteY5" fmla="*/ 2603470 h 5160046"/>
                <a:gd name="connsiteX6" fmla="*/ 2827851 w 5704222"/>
                <a:gd name="connsiteY6" fmla="*/ 3820569 h 5160046"/>
                <a:gd name="connsiteX7" fmla="*/ 4189794 w 5704222"/>
                <a:gd name="connsiteY7" fmla="*/ 2594327 h 5160046"/>
                <a:gd name="connsiteX8" fmla="*/ 2834158 w 5704222"/>
                <a:gd name="connsiteY8" fmla="*/ 1335802 h 5160046"/>
                <a:gd name="connsiteX9" fmla="*/ 1504329 w 5704222"/>
                <a:gd name="connsiteY9" fmla="*/ 2603470 h 5160046"/>
                <a:gd name="connsiteX0" fmla="*/ 1292 w 5705460"/>
                <a:gd name="connsiteY0" fmla="*/ 2580039 h 5160046"/>
                <a:gd name="connsiteX1" fmla="*/ 2853349 w 5705460"/>
                <a:gd name="connsiteY1" fmla="*/ 124 h 5160046"/>
                <a:gd name="connsiteX2" fmla="*/ 5705406 w 5705460"/>
                <a:gd name="connsiteY2" fmla="*/ 2580039 h 5160046"/>
                <a:gd name="connsiteX3" fmla="*/ 2853349 w 5705460"/>
                <a:gd name="connsiteY3" fmla="*/ 5159954 h 5160046"/>
                <a:gd name="connsiteX4" fmla="*/ 1292 w 5705460"/>
                <a:gd name="connsiteY4" fmla="*/ 2580039 h 5160046"/>
                <a:gd name="connsiteX5" fmla="*/ 1505567 w 5705460"/>
                <a:gd name="connsiteY5" fmla="*/ 2603470 h 5160046"/>
                <a:gd name="connsiteX6" fmla="*/ 2829089 w 5705460"/>
                <a:gd name="connsiteY6" fmla="*/ 3820569 h 5160046"/>
                <a:gd name="connsiteX7" fmla="*/ 4191032 w 5705460"/>
                <a:gd name="connsiteY7" fmla="*/ 2594327 h 5160046"/>
                <a:gd name="connsiteX8" fmla="*/ 2835396 w 5705460"/>
                <a:gd name="connsiteY8" fmla="*/ 1335802 h 5160046"/>
                <a:gd name="connsiteX9" fmla="*/ 1505567 w 5705460"/>
                <a:gd name="connsiteY9" fmla="*/ 2603470 h 516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5460" h="5160046">
                  <a:moveTo>
                    <a:pt x="1292" y="2580039"/>
                  </a:moveTo>
                  <a:cubicBezTo>
                    <a:pt x="46175" y="1155191"/>
                    <a:pt x="963876" y="14411"/>
                    <a:pt x="2853349" y="124"/>
                  </a:cubicBezTo>
                  <a:cubicBezTo>
                    <a:pt x="4742822" y="-14163"/>
                    <a:pt x="5696429" y="1210055"/>
                    <a:pt x="5705406" y="2580039"/>
                  </a:cubicBezTo>
                  <a:cubicBezTo>
                    <a:pt x="5714383" y="3950023"/>
                    <a:pt x="4622587" y="5172311"/>
                    <a:pt x="2853349" y="5159954"/>
                  </a:cubicBezTo>
                  <a:cubicBezTo>
                    <a:pt x="1084111" y="5147597"/>
                    <a:pt x="-43591" y="4004887"/>
                    <a:pt x="1292" y="2580039"/>
                  </a:cubicBezTo>
                  <a:close/>
                  <a:moveTo>
                    <a:pt x="1505567" y="2603470"/>
                  </a:moveTo>
                  <a:cubicBezTo>
                    <a:pt x="1540423" y="3648534"/>
                    <a:pt x="2381512" y="3822093"/>
                    <a:pt x="2829089" y="3820569"/>
                  </a:cubicBezTo>
                  <a:cubicBezTo>
                    <a:pt x="3276666" y="3819045"/>
                    <a:pt x="4173079" y="3709087"/>
                    <a:pt x="4191032" y="2594327"/>
                  </a:cubicBezTo>
                  <a:cubicBezTo>
                    <a:pt x="4191032" y="1543575"/>
                    <a:pt x="3462507" y="1334278"/>
                    <a:pt x="2835396" y="1335802"/>
                  </a:cubicBezTo>
                  <a:cubicBezTo>
                    <a:pt x="2208285" y="1337326"/>
                    <a:pt x="1470711" y="1558406"/>
                    <a:pt x="1505567" y="260347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9" name="Ellips 8">
              <a:extLst>
                <a:ext uri="{FF2B5EF4-FFF2-40B4-BE49-F238E27FC236}">
                  <a16:creationId xmlns:a16="http://schemas.microsoft.com/office/drawing/2014/main" id="{D20F5BB2-19D2-2049-9339-942F04AF0CED}"/>
                </a:ext>
              </a:extLst>
            </p:cNvPr>
            <p:cNvSpPr/>
            <p:nvPr/>
          </p:nvSpPr>
          <p:spPr>
            <a:xfrm>
              <a:off x="8010145" y="3785616"/>
              <a:ext cx="2495326" cy="21952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1906605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 text 1">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1524000" y="1122363"/>
            <a:ext cx="9144000" cy="2387600"/>
          </a:xfrm>
        </p:spPr>
        <p:txBody>
          <a:bodyPr anchor="b">
            <a:normAutofit/>
          </a:bodyPr>
          <a:lstStyle>
            <a:lvl1pPr algn="ctr">
              <a:defRPr sz="4000"/>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pic>
        <p:nvPicPr>
          <p:cNvPr id="4" name="Bildobjekt 7">
            <a:extLst>
              <a:ext uri="{FF2B5EF4-FFF2-40B4-BE49-F238E27FC236}">
                <a16:creationId xmlns:a16="http://schemas.microsoft.com/office/drawing/2014/main" id="{D5EC567F-081E-1A4E-803F-DE7704B06865}"/>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Platshållare för text 2">
            <a:extLst>
              <a:ext uri="{FF2B5EF4-FFF2-40B4-BE49-F238E27FC236}">
                <a16:creationId xmlns:a16="http://schemas.microsoft.com/office/drawing/2014/main" id="{4DDAC8D4-E3CA-EB4C-995C-3BDEE227B0DE}"/>
              </a:ext>
            </a:extLst>
          </p:cNvPr>
          <p:cNvSpPr>
            <a:spLocks noGrp="1"/>
          </p:cNvSpPr>
          <p:nvPr>
            <p:ph type="body" sz="quarter" idx="11" hasCustomPrompt="1"/>
          </p:nvPr>
        </p:nvSpPr>
        <p:spPr>
          <a:xfrm>
            <a:off x="254000" y="-753079"/>
            <a:ext cx="11593631" cy="597920"/>
          </a:xfrm>
        </p:spPr>
        <p:txBody>
          <a:bodyPr>
            <a:normAutofit/>
          </a:bodyPr>
          <a:lstStyle>
            <a:lvl1pPr marL="0" indent="0">
              <a:buFontTx/>
              <a:buNone/>
              <a:defRPr sz="1600" b="0">
                <a:solidFill>
                  <a:srgbClr val="000000"/>
                </a:solidFill>
              </a:defRPr>
            </a:lvl1pPr>
          </a:lstStyle>
          <a:p>
            <a:pPr lvl="0"/>
            <a:r>
              <a:rPr lang="sv-SE" dirty="0"/>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832215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ubrik + text 2">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1524000" y="1122363"/>
            <a:ext cx="9144000" cy="2387600"/>
          </a:xfrm>
        </p:spPr>
        <p:txBody>
          <a:bodyPr anchor="b">
            <a:normAutofit/>
          </a:bodyPr>
          <a:lstStyle>
            <a:lvl1pPr algn="ctr">
              <a:defRPr sz="4000">
                <a:solidFill>
                  <a:schemeClr val="bg1">
                    <a:alpha val="85000"/>
                  </a:schemeClr>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1524000" y="3602038"/>
            <a:ext cx="9144000" cy="1655762"/>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pic>
        <p:nvPicPr>
          <p:cNvPr id="4" name="Bildobjekt 7">
            <a:extLst>
              <a:ext uri="{FF2B5EF4-FFF2-40B4-BE49-F238E27FC236}">
                <a16:creationId xmlns:a16="http://schemas.microsoft.com/office/drawing/2014/main" id="{36AE39B0-C899-1345-AB52-93CB3AE1CB3D}"/>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Platshållare för text 2">
            <a:extLst>
              <a:ext uri="{FF2B5EF4-FFF2-40B4-BE49-F238E27FC236}">
                <a16:creationId xmlns:a16="http://schemas.microsoft.com/office/drawing/2014/main" id="{F695FD39-09EB-5141-987E-926403F73A72}"/>
              </a:ext>
            </a:extLst>
          </p:cNvPr>
          <p:cNvSpPr>
            <a:spLocks noGrp="1"/>
          </p:cNvSpPr>
          <p:nvPr>
            <p:ph type="body" sz="quarter" idx="11" hasCustomPrompt="1"/>
          </p:nvPr>
        </p:nvSpPr>
        <p:spPr>
          <a:xfrm>
            <a:off x="254000" y="-753079"/>
            <a:ext cx="11593631" cy="597920"/>
          </a:xfrm>
        </p:spPr>
        <p:txBody>
          <a:bodyPr>
            <a:normAutofit/>
          </a:bodyPr>
          <a:lstStyle>
            <a:lvl1pPr marL="0" indent="0">
              <a:buFontTx/>
              <a:buNone/>
              <a:defRPr sz="1600" b="0">
                <a:solidFill>
                  <a:srgbClr val="000000"/>
                </a:solidFill>
              </a:defRPr>
            </a:lvl1pPr>
          </a:lstStyle>
          <a:p>
            <a:pPr lvl="0"/>
            <a:r>
              <a:rPr lang="sv-SE" dirty="0"/>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174636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ubrik + text 3">
    <p:bg>
      <p:bgPr>
        <a:solidFill>
          <a:schemeClr val="tx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1524000" y="1122363"/>
            <a:ext cx="9144000" cy="2387600"/>
          </a:xfrm>
        </p:spPr>
        <p:txBody>
          <a:bodyPr anchor="b">
            <a:normAutofit/>
          </a:bodyPr>
          <a:lstStyle>
            <a:lvl1pPr algn="ctr">
              <a:defRPr sz="4000">
                <a:solidFill>
                  <a:schemeClr val="bg1">
                    <a:alpha val="85000"/>
                  </a:schemeClr>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1524000" y="3602038"/>
            <a:ext cx="9144000" cy="1655762"/>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mall för underrubrikformat</a:t>
            </a:r>
          </a:p>
        </p:txBody>
      </p:sp>
      <p:pic>
        <p:nvPicPr>
          <p:cNvPr id="4" name="Bildobjekt 7">
            <a:extLst>
              <a:ext uri="{FF2B5EF4-FFF2-40B4-BE49-F238E27FC236}">
                <a16:creationId xmlns:a16="http://schemas.microsoft.com/office/drawing/2014/main" id="{36AE39B0-C899-1345-AB52-93CB3AE1CB3D}"/>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Platshållare för text 2">
            <a:extLst>
              <a:ext uri="{FF2B5EF4-FFF2-40B4-BE49-F238E27FC236}">
                <a16:creationId xmlns:a16="http://schemas.microsoft.com/office/drawing/2014/main" id="{A9C8DB5A-A3A1-D943-A9BD-2CF3CEA671D7}"/>
              </a:ext>
            </a:extLst>
          </p:cNvPr>
          <p:cNvSpPr>
            <a:spLocks noGrp="1"/>
          </p:cNvSpPr>
          <p:nvPr>
            <p:ph type="body" sz="quarter" idx="11" hasCustomPrompt="1"/>
          </p:nvPr>
        </p:nvSpPr>
        <p:spPr>
          <a:xfrm>
            <a:off x="254000" y="-753079"/>
            <a:ext cx="11593631" cy="597920"/>
          </a:xfrm>
        </p:spPr>
        <p:txBody>
          <a:bodyPr>
            <a:normAutofit/>
          </a:bodyPr>
          <a:lstStyle>
            <a:lvl1pPr marL="0" indent="0">
              <a:buFontTx/>
              <a:buNone/>
              <a:defRPr sz="1600" b="0">
                <a:solidFill>
                  <a:srgbClr val="000000"/>
                </a:solidFill>
              </a:defRPr>
            </a:lvl1pPr>
          </a:lstStyle>
          <a:p>
            <a:pPr lvl="0"/>
            <a:r>
              <a:rPr lang="sv-SE" dirty="0"/>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1222816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ubrik + text 4">
    <p:bg>
      <p:bgPr>
        <a:solidFill>
          <a:schemeClr val="tx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816122-B980-3D47-BC2B-3DEA64592229}"/>
              </a:ext>
            </a:extLst>
          </p:cNvPr>
          <p:cNvSpPr>
            <a:spLocks noGrp="1"/>
          </p:cNvSpPr>
          <p:nvPr>
            <p:ph type="ctrTitle"/>
          </p:nvPr>
        </p:nvSpPr>
        <p:spPr>
          <a:xfrm>
            <a:off x="1524000" y="1122363"/>
            <a:ext cx="9144000" cy="2387600"/>
          </a:xfrm>
        </p:spPr>
        <p:txBody>
          <a:bodyPr anchor="b">
            <a:normAutofit/>
          </a:bodyPr>
          <a:lstStyle>
            <a:lvl1pPr algn="ctr">
              <a:defRPr sz="4000">
                <a:solidFill>
                  <a:schemeClr val="bg1">
                    <a:alpha val="85000"/>
                  </a:schemeClr>
                </a:solidFill>
              </a:defRPr>
            </a:lvl1pPr>
          </a:lstStyle>
          <a:p>
            <a:r>
              <a:rPr lang="sv-SE" dirty="0"/>
              <a:t>Klicka här för att ändra mall för rubrikformat</a:t>
            </a:r>
          </a:p>
        </p:txBody>
      </p:sp>
      <p:sp>
        <p:nvSpPr>
          <p:cNvPr id="3" name="Underrubrik 2">
            <a:extLst>
              <a:ext uri="{FF2B5EF4-FFF2-40B4-BE49-F238E27FC236}">
                <a16:creationId xmlns:a16="http://schemas.microsoft.com/office/drawing/2014/main" id="{58D71C88-7E1F-2841-9597-31FDD40F91AB}"/>
              </a:ext>
            </a:extLst>
          </p:cNvPr>
          <p:cNvSpPr>
            <a:spLocks noGrp="1"/>
          </p:cNvSpPr>
          <p:nvPr>
            <p:ph type="subTitle" idx="1"/>
          </p:nvPr>
        </p:nvSpPr>
        <p:spPr>
          <a:xfrm>
            <a:off x="1524000" y="3602038"/>
            <a:ext cx="9144000" cy="1655762"/>
          </a:xfrm>
        </p:spPr>
        <p:txBody>
          <a:bodyPr/>
          <a:lstStyle>
            <a:lvl1pPr marL="0" indent="0" algn="ctr">
              <a:buNone/>
              <a:defRPr sz="2400">
                <a:solidFill>
                  <a:schemeClr val="bg1">
                    <a:alpha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endParaRPr lang="sv-SE" dirty="0"/>
          </a:p>
        </p:txBody>
      </p:sp>
      <p:pic>
        <p:nvPicPr>
          <p:cNvPr id="4" name="Bildobjekt 7">
            <a:extLst>
              <a:ext uri="{FF2B5EF4-FFF2-40B4-BE49-F238E27FC236}">
                <a16:creationId xmlns:a16="http://schemas.microsoft.com/office/drawing/2014/main" id="{2AF8431B-90B0-5543-9B6E-B155EE26D0B7}"/>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1014765" y="6268092"/>
            <a:ext cx="832866" cy="324050"/>
          </a:xfrm>
          <a:prstGeom prst="rect">
            <a:avLst/>
          </a:prstGeom>
          <a:effectLst>
            <a:reflection endPos="0" dir="5400000" sy="-100000" algn="bl" rotWithShape="0"/>
          </a:effectLst>
        </p:spPr>
      </p:pic>
      <p:sp>
        <p:nvSpPr>
          <p:cNvPr id="5" name="Platshållare för text 2">
            <a:extLst>
              <a:ext uri="{FF2B5EF4-FFF2-40B4-BE49-F238E27FC236}">
                <a16:creationId xmlns:a16="http://schemas.microsoft.com/office/drawing/2014/main" id="{C86458F5-1D19-2346-953B-712F37848326}"/>
              </a:ext>
            </a:extLst>
          </p:cNvPr>
          <p:cNvSpPr>
            <a:spLocks noGrp="1"/>
          </p:cNvSpPr>
          <p:nvPr>
            <p:ph type="body" sz="quarter" idx="11" hasCustomPrompt="1"/>
          </p:nvPr>
        </p:nvSpPr>
        <p:spPr>
          <a:xfrm>
            <a:off x="254000" y="-753079"/>
            <a:ext cx="11593631" cy="597920"/>
          </a:xfrm>
        </p:spPr>
        <p:txBody>
          <a:bodyPr>
            <a:normAutofit/>
          </a:bodyPr>
          <a:lstStyle>
            <a:lvl1pPr marL="0" indent="0">
              <a:buFontTx/>
              <a:buNone/>
              <a:defRPr sz="1600" b="0">
                <a:solidFill>
                  <a:srgbClr val="000000"/>
                </a:solidFill>
              </a:defRPr>
            </a:lvl1pPr>
          </a:lstStyle>
          <a:p>
            <a:pPr lvl="0"/>
            <a:r>
              <a:rPr lang="sv-SE" dirty="0"/>
              <a:t>INSTRUKTION: För en utfallande bakgrundsbild, högerklicka på bakgrunden ”Formatera bakgrund” / Bild eller strukturfyllning / Bildkälla / Infoga</a:t>
            </a:r>
          </a:p>
        </p:txBody>
      </p:sp>
    </p:spTree>
    <p:extLst>
      <p:ext uri="{BB962C8B-B14F-4D97-AF65-F5344CB8AC3E}">
        <p14:creationId xmlns:p14="http://schemas.microsoft.com/office/powerpoint/2010/main" val="7256580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7D2CB"/>
        </a:solidFill>
        <a:effectLst/>
      </p:bgPr>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848FF2D5-DA32-164A-9CEF-0545A6DE5B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mall för rubrikformat</a:t>
            </a:r>
          </a:p>
        </p:txBody>
      </p:sp>
      <p:sp>
        <p:nvSpPr>
          <p:cNvPr id="3" name="Platshållare för text 2">
            <a:extLst>
              <a:ext uri="{FF2B5EF4-FFF2-40B4-BE49-F238E27FC236}">
                <a16:creationId xmlns:a16="http://schemas.microsoft.com/office/drawing/2014/main" id="{E3C78B44-F05F-C345-B0FE-5531FEF900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3109050276"/>
      </p:ext>
    </p:extLst>
  </p:cSld>
  <p:clrMap bg1="lt1" tx1="dk1" bg2="lt2" tx2="dk2" accent1="accent1" accent2="accent2" accent3="accent3" accent4="accent4" accent5="accent5" accent6="accent6" hlink="hlink" folHlink="folHlink"/>
  <p:sldLayoutIdLst>
    <p:sldLayoutId id="2147483668" r:id="rId1"/>
    <p:sldLayoutId id="2147483649" r:id="rId2"/>
    <p:sldLayoutId id="2147483667" r:id="rId3"/>
    <p:sldLayoutId id="2147483665" r:id="rId4"/>
    <p:sldLayoutId id="2147483666" r:id="rId5"/>
    <p:sldLayoutId id="2147483662" r:id="rId6"/>
    <p:sldLayoutId id="2147483669" r:id="rId7"/>
    <p:sldLayoutId id="2147483664" r:id="rId8"/>
    <p:sldLayoutId id="2147483663" r:id="rId9"/>
    <p:sldLayoutId id="2147483693" r:id="rId10"/>
    <p:sldLayoutId id="2147483694" r:id="rId11"/>
    <p:sldLayoutId id="2147483695" r:id="rId12"/>
    <p:sldLayoutId id="2147483696" r:id="rId13"/>
    <p:sldLayoutId id="2147483670" r:id="rId14"/>
    <p:sldLayoutId id="2147483673" r:id="rId15"/>
    <p:sldLayoutId id="2147483672" r:id="rId16"/>
    <p:sldLayoutId id="2147483671" r:id="rId17"/>
    <p:sldLayoutId id="2147483674" r:id="rId18"/>
    <p:sldLayoutId id="2147483676" r:id="rId19"/>
    <p:sldLayoutId id="2147483678" r:id="rId20"/>
    <p:sldLayoutId id="2147483675" r:id="rId21"/>
    <p:sldLayoutId id="2147483677" r:id="rId22"/>
    <p:sldLayoutId id="2147483679" r:id="rId23"/>
    <p:sldLayoutId id="2147483652" r:id="rId24"/>
    <p:sldLayoutId id="2147483684" r:id="rId25"/>
    <p:sldLayoutId id="2147483685" r:id="rId26"/>
    <p:sldLayoutId id="2147483686" r:id="rId27"/>
    <p:sldLayoutId id="2147483688" r:id="rId28"/>
    <p:sldLayoutId id="2147483689" r:id="rId29"/>
    <p:sldLayoutId id="2147483690" r:id="rId30"/>
    <p:sldLayoutId id="2147483691" r:id="rId31"/>
    <p:sldLayoutId id="2147483680" r:id="rId32"/>
    <p:sldLayoutId id="2147483681" r:id="rId33"/>
    <p:sldLayoutId id="2147483682" r:id="rId34"/>
    <p:sldLayoutId id="2147483683" r:id="rId35"/>
    <p:sldLayoutId id="2147483687" r:id="rId36"/>
    <p:sldLayoutId id="2147483692" r:id="rId37"/>
    <p:sldLayoutId id="2147483655" r:id="rId38"/>
  </p:sldLayoutIdLst>
  <p:txStyles>
    <p:titleStyle>
      <a:lvl1pPr algn="l" defTabSz="914400" rtl="0" eaLnBrk="1" latinLnBrk="0" hangingPunct="1">
        <a:lnSpc>
          <a:spcPct val="90000"/>
        </a:lnSpc>
        <a:spcBef>
          <a:spcPct val="0"/>
        </a:spcBef>
        <a:buNone/>
        <a:defRPr sz="4400" b="0" i="0" kern="120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hyperlink" Target="https://sv.wikipedia.org/wiki/%C3%85ngest"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22.jpeg"/><Relationship Id="rId4" Type="http://schemas.openxmlformats.org/officeDocument/2006/relationships/hyperlink" Target="https://sv.wikipedia.org/wiki/Stereotyp"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31.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image" Target="../media/image7.png"/><Relationship Id="rId15" Type="http://schemas.openxmlformats.org/officeDocument/2006/relationships/image" Target="../media/image16.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8" Type="http://schemas.openxmlformats.org/officeDocument/2006/relationships/hyperlink" Target="https://www.jamstallt.se/docs/ENSU%20bekraftartekniker.pdf" TargetMode="External"/><Relationship Id="rId3" Type="http://schemas.openxmlformats.org/officeDocument/2006/relationships/hyperlink" Target="https://sverigesradio.se/avsnitt/1416598" TargetMode="External"/><Relationship Id="rId7" Type="http://schemas.openxmlformats.org/officeDocument/2006/relationships/hyperlink" Target="https://www.nytimes.com/2016/02/28/magazine/what-google-learned-from-its-quest-to-build-the-perfect-team.html?smid=pl-share" TargetMode="External"/><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hyperlink" Target="https://rework.withgoogle.com/print/guides/5721312655835136/" TargetMode="External"/><Relationship Id="rId5" Type="http://schemas.openxmlformats.org/officeDocument/2006/relationships/hyperlink" Target="https://www.thoughtworks.com/insights/inclusivity" TargetMode="External"/><Relationship Id="rId4" Type="http://schemas.openxmlformats.org/officeDocument/2006/relationships/hyperlink" Target="https://ed.ted.com/lessons/how-you-can-use-impostor-syndrome-to-your-benefit-mike-cannon-brookes"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DC59C81-97BD-B149-B7BC-C1C27A6AD8F1}"/>
              </a:ext>
            </a:extLst>
          </p:cNvPr>
          <p:cNvSpPr>
            <a:spLocks noGrp="1"/>
          </p:cNvSpPr>
          <p:nvPr>
            <p:ph type="ctrTitle"/>
          </p:nvPr>
        </p:nvSpPr>
        <p:spPr>
          <a:xfrm>
            <a:off x="2523067" y="3602038"/>
            <a:ext cx="9144000" cy="1323439"/>
          </a:xfrm>
        </p:spPr>
        <p:txBody>
          <a:bodyPr>
            <a:spAutoFit/>
          </a:bodyPr>
          <a:lstStyle/>
          <a:p>
            <a:pPr algn="r">
              <a:lnSpc>
                <a:spcPct val="100000"/>
              </a:lnSpc>
            </a:pPr>
            <a:r>
              <a:rPr lang="sv-SE" dirty="0">
                <a:latin typeface="Roboto Medium"/>
                <a:ea typeface="Roboto Medium"/>
                <a:cs typeface="Roboto Medium"/>
              </a:rPr>
              <a:t>Normkritiskt </a:t>
            </a:r>
            <a:br>
              <a:rPr lang="sv-SE" dirty="0">
                <a:latin typeface="Roboto Medium"/>
                <a:ea typeface="Roboto Medium"/>
                <a:cs typeface="Roboto Medium"/>
              </a:rPr>
            </a:br>
            <a:r>
              <a:rPr lang="sv-SE" dirty="0">
                <a:latin typeface="Roboto Medium"/>
                <a:ea typeface="Roboto Medium"/>
                <a:cs typeface="Roboto Medium"/>
              </a:rPr>
              <a:t>ledarskap </a:t>
            </a:r>
            <a:endParaRPr lang="sv-SE" sz="4000" dirty="0">
              <a:latin typeface="Roboto Medium"/>
              <a:ea typeface="Roboto Medium"/>
              <a:cs typeface="Roboto Medium"/>
            </a:endParaRPr>
          </a:p>
        </p:txBody>
      </p:sp>
      <p:sp>
        <p:nvSpPr>
          <p:cNvPr id="4" name="Underrubrik 3">
            <a:extLst>
              <a:ext uri="{FF2B5EF4-FFF2-40B4-BE49-F238E27FC236}">
                <a16:creationId xmlns:a16="http://schemas.microsoft.com/office/drawing/2014/main" id="{0849B58F-A61A-1247-A323-7C039FF2B7DD}"/>
              </a:ext>
            </a:extLst>
          </p:cNvPr>
          <p:cNvSpPr>
            <a:spLocks noGrp="1"/>
          </p:cNvSpPr>
          <p:nvPr>
            <p:ph type="subTitle" idx="1"/>
          </p:nvPr>
        </p:nvSpPr>
        <p:spPr>
          <a:xfrm>
            <a:off x="8276167" y="5222876"/>
            <a:ext cx="3390900" cy="1655762"/>
          </a:xfrm>
        </p:spPr>
        <p:txBody>
          <a:bodyPr/>
          <a:lstStyle/>
          <a:p>
            <a:r>
              <a:rPr lang="en-GB" dirty="0"/>
              <a:t>Andrea Berglund</a:t>
            </a:r>
          </a:p>
        </p:txBody>
      </p:sp>
    </p:spTree>
    <p:extLst>
      <p:ext uri="{BB962C8B-B14F-4D97-AF65-F5344CB8AC3E}">
        <p14:creationId xmlns:p14="http://schemas.microsoft.com/office/powerpoint/2010/main" val="152807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descr="Hjärna i huvud">
            <a:extLst>
              <a:ext uri="{FF2B5EF4-FFF2-40B4-BE49-F238E27FC236}">
                <a16:creationId xmlns:a16="http://schemas.microsoft.com/office/drawing/2014/main" id="{24FE8262-1E3A-344A-B4B6-D37C19B1E1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3510" y="1317457"/>
            <a:ext cx="4944979" cy="4944979"/>
          </a:xfrm>
          <a:prstGeom prst="rect">
            <a:avLst/>
          </a:prstGeom>
        </p:spPr>
      </p:pic>
      <p:pic>
        <p:nvPicPr>
          <p:cNvPr id="11" name="Bild 10" descr="Spöke">
            <a:extLst>
              <a:ext uri="{FF2B5EF4-FFF2-40B4-BE49-F238E27FC236}">
                <a16:creationId xmlns:a16="http://schemas.microsoft.com/office/drawing/2014/main" id="{2D86A272-B616-154F-9DBE-7007201B7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5554" y="1090863"/>
            <a:ext cx="1126956" cy="1126956"/>
          </a:xfrm>
          <a:prstGeom prst="rect">
            <a:avLst/>
          </a:prstGeom>
        </p:spPr>
      </p:pic>
    </p:spTree>
    <p:extLst>
      <p:ext uri="{BB962C8B-B14F-4D97-AF65-F5344CB8AC3E}">
        <p14:creationId xmlns:p14="http://schemas.microsoft.com/office/powerpoint/2010/main" val="315805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096B6EBF-9FD9-9B43-8D84-B2419F8453DA}"/>
              </a:ext>
            </a:extLst>
          </p:cNvPr>
          <p:cNvSpPr>
            <a:spLocks noGrp="1"/>
          </p:cNvSpPr>
          <p:nvPr>
            <p:ph sz="half" idx="1"/>
          </p:nvPr>
        </p:nvSpPr>
        <p:spPr>
          <a:xfrm>
            <a:off x="1365840" y="1111220"/>
            <a:ext cx="9388846" cy="4414616"/>
          </a:xfrm>
        </p:spPr>
        <p:txBody>
          <a:bodyPr>
            <a:normAutofit/>
          </a:bodyPr>
          <a:lstStyle/>
          <a:p>
            <a:pPr marL="0" indent="0">
              <a:lnSpc>
                <a:spcPct val="150000"/>
              </a:lnSpc>
              <a:buNone/>
            </a:pPr>
            <a:r>
              <a:rPr lang="en-GB" b="1" dirty="0" err="1"/>
              <a:t>Stereotyphot</a:t>
            </a:r>
            <a:r>
              <a:rPr lang="en-GB" dirty="0"/>
              <a:t> –</a:t>
            </a:r>
            <a:r>
              <a:rPr lang="en-GB" sz="1900" dirty="0"/>
              <a:t> </a:t>
            </a:r>
            <a:r>
              <a:rPr lang="sv-SE" sz="1900" dirty="0"/>
              <a:t>är den </a:t>
            </a:r>
            <a:r>
              <a:rPr lang="sv-SE" sz="1900" dirty="0">
                <a:hlinkClick r:id="rId3" tooltip="Ångest"/>
              </a:rPr>
              <a:t>ångest</a:t>
            </a:r>
            <a:r>
              <a:rPr lang="sv-SE" sz="1900" dirty="0"/>
              <a:t> eller oro som en person kan uppleva, för att förutfattade negativa åsikter gentemot den egna sociala </a:t>
            </a:r>
            <a:r>
              <a:rPr lang="sv-SE" sz="1900" dirty="0">
                <a:hlinkClick r:id="rId4" tooltip="Stereotyp"/>
              </a:rPr>
              <a:t>stereotypgruppen</a:t>
            </a:r>
            <a:r>
              <a:rPr lang="sv-SE" sz="1900" dirty="0"/>
              <a:t> ska bekräftas. Stereotyphot har visat sig kunna försämra prestationsförmågan, hos de individer som tillhör grupper med negativa stereotyper. </a:t>
            </a:r>
            <a:endParaRPr lang="en-GB" sz="1900" dirty="0"/>
          </a:p>
        </p:txBody>
      </p:sp>
      <p:pic>
        <p:nvPicPr>
          <p:cNvPr id="10" name="Bildobjekt 9" descr="En bild som visar skärmbild&#10;&#10;Automatiskt genererad beskrivning">
            <a:extLst>
              <a:ext uri="{FF2B5EF4-FFF2-40B4-BE49-F238E27FC236}">
                <a16:creationId xmlns:a16="http://schemas.microsoft.com/office/drawing/2014/main" id="{6266218D-6F03-9F40-A185-F6AE1848B296}"/>
              </a:ext>
            </a:extLst>
          </p:cNvPr>
          <p:cNvPicPr>
            <a:picLocks noChangeAspect="1"/>
          </p:cNvPicPr>
          <p:nvPr/>
        </p:nvPicPr>
        <p:blipFill rotWithShape="1">
          <a:blip r:embed="rId5"/>
          <a:srcRect b="2237"/>
          <a:stretch/>
        </p:blipFill>
        <p:spPr>
          <a:xfrm>
            <a:off x="1537326" y="3429001"/>
            <a:ext cx="4558674" cy="2368114"/>
          </a:xfrm>
          <a:prstGeom prst="rect">
            <a:avLst/>
          </a:prstGeom>
        </p:spPr>
      </p:pic>
      <p:sp>
        <p:nvSpPr>
          <p:cNvPr id="11" name="textruta 10">
            <a:extLst>
              <a:ext uri="{FF2B5EF4-FFF2-40B4-BE49-F238E27FC236}">
                <a16:creationId xmlns:a16="http://schemas.microsoft.com/office/drawing/2014/main" id="{DB754005-8EA4-2244-9DD8-1B5513C305B0}"/>
              </a:ext>
            </a:extLst>
          </p:cNvPr>
          <p:cNvSpPr txBox="1"/>
          <p:nvPr/>
        </p:nvSpPr>
        <p:spPr>
          <a:xfrm>
            <a:off x="6509856" y="3632433"/>
            <a:ext cx="4144817" cy="1359346"/>
          </a:xfrm>
          <a:prstGeom prst="rect">
            <a:avLst/>
          </a:prstGeom>
          <a:noFill/>
        </p:spPr>
        <p:txBody>
          <a:bodyPr wrap="square" rtlCol="0">
            <a:spAutoFit/>
          </a:bodyPr>
          <a:lstStyle/>
          <a:p>
            <a:pPr>
              <a:lnSpc>
                <a:spcPct val="150000"/>
              </a:lnSpc>
            </a:pPr>
            <a:r>
              <a:rPr lang="sv-SE" sz="1900" dirty="0">
                <a:latin typeface="Roboto" panose="02000000000000000000" pitchFamily="2" charset="0"/>
                <a:ea typeface="Roboto" panose="02000000000000000000" pitchFamily="2" charset="0"/>
              </a:rPr>
              <a:t> “Stereotype </a:t>
            </a:r>
            <a:r>
              <a:rPr lang="sv-SE" sz="1900" dirty="0" err="1">
                <a:latin typeface="Roboto" panose="02000000000000000000" pitchFamily="2" charset="0"/>
                <a:ea typeface="Roboto" panose="02000000000000000000" pitchFamily="2" charset="0"/>
              </a:rPr>
              <a:t>threat</a:t>
            </a:r>
            <a:r>
              <a:rPr lang="sv-SE" sz="1900" dirty="0">
                <a:latin typeface="Roboto" panose="02000000000000000000" pitchFamily="2" charset="0"/>
                <a:ea typeface="Roboto" panose="02000000000000000000" pitchFamily="2" charset="0"/>
              </a:rPr>
              <a:t> and </a:t>
            </a:r>
            <a:r>
              <a:rPr lang="sv-SE" sz="1900" dirty="0" err="1">
                <a:latin typeface="Roboto" panose="02000000000000000000" pitchFamily="2" charset="0"/>
                <a:ea typeface="Roboto" panose="02000000000000000000" pitchFamily="2" charset="0"/>
              </a:rPr>
              <a:t>woman’s</a:t>
            </a:r>
            <a:r>
              <a:rPr lang="sv-SE" sz="1900" dirty="0">
                <a:latin typeface="Roboto" panose="02000000000000000000" pitchFamily="2" charset="0"/>
                <a:ea typeface="Roboto" panose="02000000000000000000" pitchFamily="2" charset="0"/>
              </a:rPr>
              <a:t> </a:t>
            </a:r>
            <a:r>
              <a:rPr lang="sv-SE" sz="1900" dirty="0" err="1">
                <a:latin typeface="Roboto" panose="02000000000000000000" pitchFamily="2" charset="0"/>
                <a:ea typeface="Roboto" panose="02000000000000000000" pitchFamily="2" charset="0"/>
              </a:rPr>
              <a:t>math</a:t>
            </a:r>
            <a:r>
              <a:rPr lang="sv-SE" sz="1900" dirty="0">
                <a:latin typeface="Roboto" panose="02000000000000000000" pitchFamily="2" charset="0"/>
                <a:ea typeface="Roboto" panose="02000000000000000000" pitchFamily="2" charset="0"/>
              </a:rPr>
              <a:t> </a:t>
            </a:r>
            <a:r>
              <a:rPr lang="sv-SE" sz="1900" dirty="0" err="1">
                <a:latin typeface="Roboto" panose="02000000000000000000" pitchFamily="2" charset="0"/>
                <a:ea typeface="Roboto" panose="02000000000000000000" pitchFamily="2" charset="0"/>
              </a:rPr>
              <a:t>performance</a:t>
            </a:r>
            <a:r>
              <a:rPr lang="sv-SE" sz="1900" dirty="0">
                <a:latin typeface="Roboto" panose="02000000000000000000" pitchFamily="2" charset="0"/>
                <a:ea typeface="Roboto" panose="02000000000000000000" pitchFamily="2" charset="0"/>
              </a:rPr>
              <a:t>” </a:t>
            </a:r>
          </a:p>
          <a:p>
            <a:pPr>
              <a:lnSpc>
                <a:spcPct val="150000"/>
              </a:lnSpc>
            </a:pPr>
            <a:r>
              <a:rPr lang="sv-SE" sz="1900" dirty="0">
                <a:latin typeface="Roboto" panose="02000000000000000000" pitchFamily="2" charset="0"/>
                <a:ea typeface="Roboto" panose="02000000000000000000" pitchFamily="2" charset="0"/>
              </a:rPr>
              <a:t>- Spencer, Steele och Quinn, 1999</a:t>
            </a:r>
          </a:p>
        </p:txBody>
      </p:sp>
    </p:spTree>
    <p:extLst>
      <p:ext uri="{BB962C8B-B14F-4D97-AF65-F5344CB8AC3E}">
        <p14:creationId xmlns:p14="http://schemas.microsoft.com/office/powerpoint/2010/main" val="1314885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096B6EBF-9FD9-9B43-8D84-B2419F8453DA}"/>
              </a:ext>
            </a:extLst>
          </p:cNvPr>
          <p:cNvSpPr>
            <a:spLocks noGrp="1"/>
          </p:cNvSpPr>
          <p:nvPr>
            <p:ph sz="half" idx="1"/>
          </p:nvPr>
        </p:nvSpPr>
        <p:spPr>
          <a:xfrm>
            <a:off x="1376120" y="1775280"/>
            <a:ext cx="9439760" cy="2486327"/>
          </a:xfrm>
        </p:spPr>
        <p:txBody>
          <a:bodyPr>
            <a:normAutofit lnSpcReduction="10000"/>
          </a:bodyPr>
          <a:lstStyle/>
          <a:p>
            <a:pPr marL="0" indent="0">
              <a:lnSpc>
                <a:spcPct val="150000"/>
              </a:lnSpc>
              <a:buNone/>
            </a:pPr>
            <a:r>
              <a:rPr lang="en-GB" b="1" dirty="0"/>
              <a:t>Impostor Syndrome</a:t>
            </a:r>
            <a:r>
              <a:rPr lang="en-GB" dirty="0"/>
              <a:t> - </a:t>
            </a:r>
            <a:r>
              <a:rPr lang="sv-SE" sz="2000" dirty="0"/>
              <a:t>Trots yttre tecken på kompetens är de som lider av </a:t>
            </a:r>
            <a:r>
              <a:rPr lang="sv-SE" sz="2000" i="1" dirty="0"/>
              <a:t>bluffsyndromet</a:t>
            </a:r>
            <a:r>
              <a:rPr lang="sv-SE" sz="2000" dirty="0"/>
              <a:t> övertygade om att de är "bluffar" och inte förtjänar den framgång de har nått. Tecken på framgång avfärdas som tur, tajming eller att ha lurat andra att tro att de är mer kompetenta än de själva tror att de är. </a:t>
            </a:r>
          </a:p>
          <a:p>
            <a:pPr marL="0" indent="0">
              <a:lnSpc>
                <a:spcPct val="150000"/>
              </a:lnSpc>
              <a:buNone/>
            </a:pPr>
            <a:r>
              <a:rPr lang="sv-SE" sz="2000" dirty="0"/>
              <a:t>Lika vanligt oavsett könen. </a:t>
            </a:r>
          </a:p>
          <a:p>
            <a:pPr marL="0" indent="0">
              <a:lnSpc>
                <a:spcPct val="150000"/>
              </a:lnSpc>
              <a:buNone/>
            </a:pPr>
            <a:endParaRPr lang="en-GB" sz="1900" dirty="0"/>
          </a:p>
        </p:txBody>
      </p:sp>
    </p:spTree>
    <p:extLst>
      <p:ext uri="{BB962C8B-B14F-4D97-AF65-F5344CB8AC3E}">
        <p14:creationId xmlns:p14="http://schemas.microsoft.com/office/powerpoint/2010/main" val="3162249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objekt 6" descr="En bild som visar person, man, utomhus, tittar&#10;&#10;Automatiskt genererad beskrivning">
            <a:extLst>
              <a:ext uri="{FF2B5EF4-FFF2-40B4-BE49-F238E27FC236}">
                <a16:creationId xmlns:a16="http://schemas.microsoft.com/office/drawing/2014/main" id="{94FB36BE-F64F-6245-A37B-0F2E49485968}"/>
              </a:ext>
            </a:extLst>
          </p:cNvPr>
          <p:cNvPicPr>
            <a:picLocks noChangeAspect="1"/>
          </p:cNvPicPr>
          <p:nvPr/>
        </p:nvPicPr>
        <p:blipFill>
          <a:blip r:embed="rId3"/>
          <a:stretch>
            <a:fillRect/>
          </a:stretch>
        </p:blipFill>
        <p:spPr>
          <a:xfrm>
            <a:off x="1790701" y="1830896"/>
            <a:ext cx="2401774" cy="3196207"/>
          </a:xfrm>
          <a:prstGeom prst="rect">
            <a:avLst/>
          </a:prstGeom>
        </p:spPr>
      </p:pic>
      <p:sp>
        <p:nvSpPr>
          <p:cNvPr id="8" name="textruta 7">
            <a:extLst>
              <a:ext uri="{FF2B5EF4-FFF2-40B4-BE49-F238E27FC236}">
                <a16:creationId xmlns:a16="http://schemas.microsoft.com/office/drawing/2014/main" id="{057B6776-2A8D-454B-8AEF-D987AC8AF68E}"/>
              </a:ext>
            </a:extLst>
          </p:cNvPr>
          <p:cNvSpPr txBox="1"/>
          <p:nvPr/>
        </p:nvSpPr>
        <p:spPr>
          <a:xfrm>
            <a:off x="4504888" y="2579992"/>
            <a:ext cx="6181637" cy="1292662"/>
          </a:xfrm>
          <a:prstGeom prst="rect">
            <a:avLst/>
          </a:prstGeom>
          <a:noFill/>
        </p:spPr>
        <p:txBody>
          <a:bodyPr wrap="square" rtlCol="0">
            <a:spAutoFit/>
          </a:bodyPr>
          <a:lstStyle/>
          <a:p>
            <a:pPr>
              <a:lnSpc>
                <a:spcPct val="150000"/>
              </a:lnSpc>
            </a:pPr>
            <a:r>
              <a:rPr lang="sv-SE" i="1" dirty="0">
                <a:latin typeface="Roboto" panose="02000000000000000000" pitchFamily="2" charset="0"/>
                <a:ea typeface="Roboto" panose="02000000000000000000" pitchFamily="2" charset="0"/>
              </a:rPr>
              <a:t>”Den överdrivna aktningen mitt livsverk hålls får mig att känna mig obekväm. Jag känner mig tvungen att tänka på mig själv som en ofrivillig svindlare."</a:t>
            </a:r>
          </a:p>
        </p:txBody>
      </p:sp>
    </p:spTree>
    <p:extLst>
      <p:ext uri="{BB962C8B-B14F-4D97-AF65-F5344CB8AC3E}">
        <p14:creationId xmlns:p14="http://schemas.microsoft.com/office/powerpoint/2010/main" val="10558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096B6EBF-9FD9-9B43-8D84-B2419F8453DA}"/>
              </a:ext>
            </a:extLst>
          </p:cNvPr>
          <p:cNvSpPr>
            <a:spLocks noGrp="1"/>
          </p:cNvSpPr>
          <p:nvPr>
            <p:ph sz="half" idx="1"/>
          </p:nvPr>
        </p:nvSpPr>
        <p:spPr>
          <a:xfrm>
            <a:off x="1441342" y="1800447"/>
            <a:ext cx="9439760" cy="4414616"/>
          </a:xfrm>
        </p:spPr>
        <p:txBody>
          <a:bodyPr>
            <a:normAutofit/>
          </a:bodyPr>
          <a:lstStyle/>
          <a:p>
            <a:pPr marL="0" indent="0">
              <a:lnSpc>
                <a:spcPct val="150000"/>
              </a:lnSpc>
              <a:buNone/>
            </a:pPr>
            <a:r>
              <a:rPr lang="sv-SE" b="1" dirty="0"/>
              <a:t>Normer </a:t>
            </a:r>
            <a:endParaRPr lang="sv-SE" dirty="0"/>
          </a:p>
        </p:txBody>
      </p:sp>
    </p:spTree>
    <p:extLst>
      <p:ext uri="{BB962C8B-B14F-4D97-AF65-F5344CB8AC3E}">
        <p14:creationId xmlns:p14="http://schemas.microsoft.com/office/powerpoint/2010/main" val="225681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096B6EBF-9FD9-9B43-8D84-B2419F8453DA}"/>
              </a:ext>
            </a:extLst>
          </p:cNvPr>
          <p:cNvSpPr>
            <a:spLocks noGrp="1"/>
          </p:cNvSpPr>
          <p:nvPr>
            <p:ph sz="half" idx="1"/>
          </p:nvPr>
        </p:nvSpPr>
        <p:spPr>
          <a:xfrm>
            <a:off x="1441342" y="1800447"/>
            <a:ext cx="9439760" cy="4414616"/>
          </a:xfrm>
        </p:spPr>
        <p:txBody>
          <a:bodyPr>
            <a:normAutofit/>
          </a:bodyPr>
          <a:lstStyle/>
          <a:p>
            <a:pPr marL="0" indent="0">
              <a:lnSpc>
                <a:spcPct val="150000"/>
              </a:lnSpc>
              <a:buNone/>
            </a:pPr>
            <a:r>
              <a:rPr lang="sv-SE" b="1" dirty="0"/>
              <a:t>Normer </a:t>
            </a:r>
          </a:p>
          <a:p>
            <a:pPr marL="0" indent="0">
              <a:lnSpc>
                <a:spcPct val="150000"/>
              </a:lnSpc>
              <a:buNone/>
            </a:pPr>
            <a:r>
              <a:rPr lang="sv-SE" b="0" i="0" dirty="0">
                <a:effectLst/>
                <a:latin typeface="+mn-lt"/>
              </a:rPr>
              <a:t>”Invanda mönster som styr beteendet i grupper, kulturer eller samhällen. De återspeglar vad en grupp bedömer som accepterat i ett social sammanhang i fråga om vad som är lämpliga och olämpliga värderingar, uppfattningar, attityder och beteenden.”</a:t>
            </a:r>
          </a:p>
          <a:p>
            <a:pPr marL="0" indent="0" algn="r">
              <a:lnSpc>
                <a:spcPct val="150000"/>
              </a:lnSpc>
              <a:buNone/>
            </a:pPr>
            <a:r>
              <a:rPr lang="sv-SE" b="1" dirty="0">
                <a:latin typeface="+mn-lt"/>
              </a:rPr>
              <a:t>- Karolinska institutet </a:t>
            </a:r>
            <a:endParaRPr lang="sv-SE" b="1" i="0" dirty="0">
              <a:effectLst/>
              <a:latin typeface="+mn-lt"/>
            </a:endParaRPr>
          </a:p>
        </p:txBody>
      </p:sp>
    </p:spTree>
    <p:extLst>
      <p:ext uri="{BB962C8B-B14F-4D97-AF65-F5344CB8AC3E}">
        <p14:creationId xmlns:p14="http://schemas.microsoft.com/office/powerpoint/2010/main" val="2839013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096B6EBF-9FD9-9B43-8D84-B2419F8453DA}"/>
              </a:ext>
            </a:extLst>
          </p:cNvPr>
          <p:cNvSpPr>
            <a:spLocks noGrp="1"/>
          </p:cNvSpPr>
          <p:nvPr>
            <p:ph sz="half" idx="1"/>
          </p:nvPr>
        </p:nvSpPr>
        <p:spPr>
          <a:xfrm>
            <a:off x="1441342" y="1800447"/>
            <a:ext cx="9439760" cy="4414616"/>
          </a:xfrm>
        </p:spPr>
        <p:txBody>
          <a:bodyPr>
            <a:normAutofit/>
          </a:bodyPr>
          <a:lstStyle/>
          <a:p>
            <a:pPr marL="0" indent="0">
              <a:lnSpc>
                <a:spcPct val="150000"/>
              </a:lnSpc>
              <a:buNone/>
            </a:pPr>
            <a:r>
              <a:rPr lang="sv-SE" b="1" dirty="0"/>
              <a:t>Normer</a:t>
            </a:r>
          </a:p>
          <a:p>
            <a:pPr marL="0" indent="0">
              <a:lnSpc>
                <a:spcPct val="150000"/>
              </a:lnSpc>
              <a:buNone/>
            </a:pPr>
            <a:r>
              <a:rPr lang="sv-SE" i="0" dirty="0">
                <a:effectLst/>
                <a:latin typeface="+mn-lt"/>
              </a:rPr>
              <a:t>”Normkritiska perspektiv handlar inte om att upplösa alla normer, utan att ta reda på vilka normer vi behöver motverka och hur, samt vilka normer vi behöver förstärka och bekräfta.”</a:t>
            </a:r>
          </a:p>
          <a:p>
            <a:pPr marL="0" indent="0" algn="r">
              <a:lnSpc>
                <a:spcPct val="150000"/>
              </a:lnSpc>
              <a:buNone/>
            </a:pPr>
            <a:r>
              <a:rPr lang="sv-SE" b="1" dirty="0">
                <a:latin typeface="+mn-lt"/>
                <a:cs typeface="Calibri" panose="020F0502020204030204"/>
              </a:rPr>
              <a:t>- Skolverket</a:t>
            </a:r>
          </a:p>
        </p:txBody>
      </p:sp>
    </p:spTree>
    <p:extLst>
      <p:ext uri="{BB962C8B-B14F-4D97-AF65-F5344CB8AC3E}">
        <p14:creationId xmlns:p14="http://schemas.microsoft.com/office/powerpoint/2010/main" val="3080589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096B6EBF-9FD9-9B43-8D84-B2419F8453DA}"/>
              </a:ext>
            </a:extLst>
          </p:cNvPr>
          <p:cNvSpPr>
            <a:spLocks noGrp="1"/>
          </p:cNvSpPr>
          <p:nvPr>
            <p:ph sz="half" idx="1"/>
          </p:nvPr>
        </p:nvSpPr>
        <p:spPr>
          <a:xfrm>
            <a:off x="1441342" y="1800447"/>
            <a:ext cx="9439760" cy="4414616"/>
          </a:xfrm>
        </p:spPr>
        <p:txBody>
          <a:bodyPr>
            <a:normAutofit/>
          </a:bodyPr>
          <a:lstStyle/>
          <a:p>
            <a:pPr marL="0" indent="0">
              <a:lnSpc>
                <a:spcPct val="150000"/>
              </a:lnSpc>
              <a:buNone/>
            </a:pPr>
            <a:r>
              <a:rPr lang="sv-SE" b="1" dirty="0"/>
              <a:t>Normer </a:t>
            </a:r>
            <a:endParaRPr lang="sv-SE" dirty="0"/>
          </a:p>
          <a:p>
            <a:pPr>
              <a:lnSpc>
                <a:spcPct val="150000"/>
              </a:lnSpc>
            </a:pPr>
            <a:r>
              <a:rPr lang="sv-SE" sz="1900" dirty="0"/>
              <a:t>Ser du ingen som ser ut som dig eller beter sig som dig i det yrke du funderar på att välja, så krävs det mer av dig att välja det. </a:t>
            </a:r>
            <a:br>
              <a:rPr lang="sv-SE" sz="1900" dirty="0"/>
            </a:br>
            <a:r>
              <a:rPr lang="sv-SE" sz="1900" dirty="0"/>
              <a:t>Det tar energi att vara normbrytande. </a:t>
            </a:r>
          </a:p>
        </p:txBody>
      </p:sp>
    </p:spTree>
    <p:extLst>
      <p:ext uri="{BB962C8B-B14F-4D97-AF65-F5344CB8AC3E}">
        <p14:creationId xmlns:p14="http://schemas.microsoft.com/office/powerpoint/2010/main" val="807121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096B6EBF-9FD9-9B43-8D84-B2419F8453DA}"/>
              </a:ext>
            </a:extLst>
          </p:cNvPr>
          <p:cNvSpPr>
            <a:spLocks noGrp="1"/>
          </p:cNvSpPr>
          <p:nvPr>
            <p:ph sz="half" idx="1"/>
          </p:nvPr>
        </p:nvSpPr>
        <p:spPr>
          <a:xfrm>
            <a:off x="1441342" y="1800447"/>
            <a:ext cx="9439760" cy="4414616"/>
          </a:xfrm>
        </p:spPr>
        <p:txBody>
          <a:bodyPr>
            <a:normAutofit/>
          </a:bodyPr>
          <a:lstStyle/>
          <a:p>
            <a:pPr marL="0" indent="0">
              <a:lnSpc>
                <a:spcPct val="150000"/>
              </a:lnSpc>
              <a:buNone/>
            </a:pPr>
            <a:r>
              <a:rPr lang="sv-SE" b="1" dirty="0"/>
              <a:t>Normer </a:t>
            </a:r>
            <a:endParaRPr lang="sv-SE" dirty="0"/>
          </a:p>
          <a:p>
            <a:pPr>
              <a:lnSpc>
                <a:spcPct val="150000"/>
              </a:lnSpc>
            </a:pPr>
            <a:r>
              <a:rPr lang="sv-SE" sz="1900" dirty="0"/>
              <a:t>Ser du ingen som ser ut som dig eller beter sig som dig i det yrke du funderar på att välja, så krävs det mer av dig att välja det. </a:t>
            </a:r>
            <a:br>
              <a:rPr lang="sv-SE" sz="1900" dirty="0"/>
            </a:br>
            <a:r>
              <a:rPr lang="sv-SE" sz="1900" dirty="0"/>
              <a:t>Det tar energi att vara normbrytande. </a:t>
            </a:r>
          </a:p>
          <a:p>
            <a:pPr>
              <a:lnSpc>
                <a:spcPct val="150000"/>
              </a:lnSpc>
            </a:pPr>
            <a:r>
              <a:rPr lang="sv-SE" sz="1900" dirty="0"/>
              <a:t>Bryter du en norm så finns en stor risk att du blir ifrågasatt.</a:t>
            </a:r>
          </a:p>
        </p:txBody>
      </p:sp>
    </p:spTree>
    <p:extLst>
      <p:ext uri="{BB962C8B-B14F-4D97-AF65-F5344CB8AC3E}">
        <p14:creationId xmlns:p14="http://schemas.microsoft.com/office/powerpoint/2010/main" val="2749168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innehåll 2">
            <a:extLst>
              <a:ext uri="{FF2B5EF4-FFF2-40B4-BE49-F238E27FC236}">
                <a16:creationId xmlns:a16="http://schemas.microsoft.com/office/drawing/2014/main" id="{096B6EBF-9FD9-9B43-8D84-B2419F8453DA}"/>
              </a:ext>
            </a:extLst>
          </p:cNvPr>
          <p:cNvSpPr>
            <a:spLocks noGrp="1"/>
          </p:cNvSpPr>
          <p:nvPr>
            <p:ph sz="half" idx="1"/>
          </p:nvPr>
        </p:nvSpPr>
        <p:spPr>
          <a:xfrm>
            <a:off x="1441342" y="1800447"/>
            <a:ext cx="9439760" cy="4414616"/>
          </a:xfrm>
        </p:spPr>
        <p:txBody>
          <a:bodyPr>
            <a:normAutofit/>
          </a:bodyPr>
          <a:lstStyle/>
          <a:p>
            <a:pPr marL="0" indent="0">
              <a:lnSpc>
                <a:spcPct val="150000"/>
              </a:lnSpc>
              <a:buNone/>
            </a:pPr>
            <a:r>
              <a:rPr lang="sv-SE" b="1" dirty="0"/>
              <a:t>Normer </a:t>
            </a:r>
            <a:endParaRPr lang="sv-SE" dirty="0"/>
          </a:p>
          <a:p>
            <a:pPr>
              <a:lnSpc>
                <a:spcPct val="150000"/>
              </a:lnSpc>
            </a:pPr>
            <a:r>
              <a:rPr lang="sv-SE" sz="1900" dirty="0"/>
              <a:t>Ser du ingen som ser ut som dig eller beter sig som dig i det yrke du funderar på att välja, så krävs det mer av dig att välja det. </a:t>
            </a:r>
            <a:br>
              <a:rPr lang="sv-SE" sz="1900" dirty="0"/>
            </a:br>
            <a:r>
              <a:rPr lang="sv-SE" sz="1900" dirty="0"/>
              <a:t>Det tar energi att vara normbrytande. </a:t>
            </a:r>
          </a:p>
          <a:p>
            <a:pPr>
              <a:lnSpc>
                <a:spcPct val="150000"/>
              </a:lnSpc>
            </a:pPr>
            <a:r>
              <a:rPr lang="sv-SE" sz="1900" dirty="0"/>
              <a:t>Bryter du en norm så finns en stor risk att du blir ifrågasatt.</a:t>
            </a:r>
          </a:p>
          <a:p>
            <a:pPr>
              <a:lnSpc>
                <a:spcPct val="150000"/>
              </a:lnSpc>
            </a:pPr>
            <a:r>
              <a:rPr lang="sv-SE" sz="1900" dirty="0"/>
              <a:t>Runt 10% “ärver” sitt yrke från en förälder</a:t>
            </a:r>
          </a:p>
        </p:txBody>
      </p:sp>
    </p:spTree>
    <p:extLst>
      <p:ext uri="{BB962C8B-B14F-4D97-AF65-F5344CB8AC3E}">
        <p14:creationId xmlns:p14="http://schemas.microsoft.com/office/powerpoint/2010/main" val="1486427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88DA732-9D70-EF42-A8C8-F8366D9B2655}"/>
              </a:ext>
            </a:extLst>
          </p:cNvPr>
          <p:cNvSpPr>
            <a:spLocks noGrp="1"/>
          </p:cNvSpPr>
          <p:nvPr>
            <p:ph type="title"/>
          </p:nvPr>
        </p:nvSpPr>
        <p:spPr>
          <a:xfrm>
            <a:off x="1441342" y="372874"/>
            <a:ext cx="9439759" cy="1218859"/>
          </a:xfrm>
        </p:spPr>
        <p:txBody>
          <a:bodyPr/>
          <a:lstStyle/>
          <a:p>
            <a:r>
              <a:rPr lang="en-GB" dirty="0"/>
              <a:t>Agenda</a:t>
            </a:r>
          </a:p>
        </p:txBody>
      </p:sp>
      <p:sp>
        <p:nvSpPr>
          <p:cNvPr id="3" name="Platshållare för innehåll 2">
            <a:extLst>
              <a:ext uri="{FF2B5EF4-FFF2-40B4-BE49-F238E27FC236}">
                <a16:creationId xmlns:a16="http://schemas.microsoft.com/office/drawing/2014/main" id="{096B6EBF-9FD9-9B43-8D84-B2419F8453DA}"/>
              </a:ext>
            </a:extLst>
          </p:cNvPr>
          <p:cNvSpPr>
            <a:spLocks noGrp="1"/>
          </p:cNvSpPr>
          <p:nvPr>
            <p:ph sz="half" idx="1"/>
          </p:nvPr>
        </p:nvSpPr>
        <p:spPr>
          <a:xfrm>
            <a:off x="1441342" y="1800447"/>
            <a:ext cx="7048317" cy="4541630"/>
          </a:xfrm>
        </p:spPr>
        <p:txBody>
          <a:bodyPr>
            <a:normAutofit fontScale="85000" lnSpcReduction="10000"/>
          </a:bodyPr>
          <a:lstStyle/>
          <a:p>
            <a:pPr>
              <a:lnSpc>
                <a:spcPct val="160000"/>
              </a:lnSpc>
              <a:buFont typeface="Arial" panose="020B0604020202020204" pitchFamily="34" charset="0"/>
              <a:buChar char="•"/>
            </a:pPr>
            <a:r>
              <a:rPr lang="sv-SE" dirty="0"/>
              <a:t>Vem är jag, min bakgrund</a:t>
            </a:r>
          </a:p>
          <a:p>
            <a:pPr>
              <a:lnSpc>
                <a:spcPct val="160000"/>
              </a:lnSpc>
              <a:buFont typeface="Arial" panose="020B0604020202020204" pitchFamily="34" charset="0"/>
              <a:buChar char="•"/>
            </a:pPr>
            <a:r>
              <a:rPr lang="sv-SE" dirty="0"/>
              <a:t>Alla olika – alla lika – förutsättningar att trivas i team</a:t>
            </a:r>
          </a:p>
          <a:p>
            <a:pPr>
              <a:lnSpc>
                <a:spcPct val="160000"/>
              </a:lnSpc>
              <a:buFont typeface="Arial" panose="020B0604020202020204" pitchFamily="34" charset="0"/>
              <a:buChar char="•"/>
            </a:pPr>
            <a:r>
              <a:rPr lang="sv-SE" dirty="0"/>
              <a:t>Verktygslådan: </a:t>
            </a:r>
          </a:p>
          <a:p>
            <a:pPr lvl="1">
              <a:lnSpc>
                <a:spcPct val="160000"/>
              </a:lnSpc>
              <a:buFont typeface="Courier New" panose="02070309020205020404" pitchFamily="49" charset="0"/>
              <a:buChar char="o"/>
            </a:pPr>
            <a:r>
              <a:rPr lang="sv-SE" dirty="0"/>
              <a:t>Positionering</a:t>
            </a:r>
          </a:p>
          <a:p>
            <a:pPr lvl="1">
              <a:lnSpc>
                <a:spcPct val="160000"/>
              </a:lnSpc>
              <a:buFont typeface="Courier New" panose="02070309020205020404" pitchFamily="49" charset="0"/>
              <a:buChar char="o"/>
            </a:pPr>
            <a:r>
              <a:rPr lang="sv-SE" dirty="0"/>
              <a:t>Språkbruk </a:t>
            </a:r>
          </a:p>
          <a:p>
            <a:pPr lvl="1">
              <a:lnSpc>
                <a:spcPct val="160000"/>
              </a:lnSpc>
              <a:buFont typeface="Courier New" panose="02070309020205020404" pitchFamily="49" charset="0"/>
              <a:buChar char="o"/>
            </a:pPr>
            <a:r>
              <a:rPr lang="sv-SE" dirty="0"/>
              <a:t>Härskartekniker – Motstrategier – </a:t>
            </a:r>
            <a:r>
              <a:rPr lang="sv-SE" dirty="0" err="1"/>
              <a:t>Bekräftartekniker</a:t>
            </a:r>
            <a:endParaRPr lang="sv-SE" dirty="0"/>
          </a:p>
          <a:p>
            <a:pPr>
              <a:lnSpc>
                <a:spcPct val="160000"/>
              </a:lnSpc>
              <a:buFont typeface="Arial" panose="020B0604020202020204" pitchFamily="34" charset="0"/>
              <a:buChar char="•"/>
            </a:pPr>
            <a:r>
              <a:rPr lang="sv-SE" dirty="0"/>
              <a:t>Avslutning</a:t>
            </a:r>
          </a:p>
          <a:p>
            <a:endParaRPr lang="en-GB" dirty="0"/>
          </a:p>
        </p:txBody>
      </p:sp>
    </p:spTree>
    <p:extLst>
      <p:ext uri="{BB962C8B-B14F-4D97-AF65-F5344CB8AC3E}">
        <p14:creationId xmlns:p14="http://schemas.microsoft.com/office/powerpoint/2010/main" val="42462340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5A5A2659-2C0C-934F-8220-D2319C7FC190}"/>
              </a:ext>
            </a:extLst>
          </p:cNvPr>
          <p:cNvSpPr>
            <a:spLocks noGrp="1"/>
          </p:cNvSpPr>
          <p:nvPr>
            <p:ph type="ctrTitle"/>
          </p:nvPr>
        </p:nvSpPr>
        <p:spPr>
          <a:xfrm>
            <a:off x="3971926" y="1263651"/>
            <a:ext cx="6615111" cy="2387600"/>
          </a:xfrm>
        </p:spPr>
        <p:txBody>
          <a:bodyPr/>
          <a:lstStyle/>
          <a:p>
            <a:r>
              <a:rPr lang="en-GB" dirty="0" err="1"/>
              <a:t>Inkluderande</a:t>
            </a:r>
            <a:r>
              <a:rPr lang="en-GB" dirty="0"/>
              <a:t> </a:t>
            </a:r>
            <a:r>
              <a:rPr lang="en-GB" dirty="0" err="1"/>
              <a:t>tekniker</a:t>
            </a:r>
            <a:endParaRPr lang="en-GB" dirty="0"/>
          </a:p>
        </p:txBody>
      </p:sp>
    </p:spTree>
    <p:extLst>
      <p:ext uri="{BB962C8B-B14F-4D97-AF65-F5344CB8AC3E}">
        <p14:creationId xmlns:p14="http://schemas.microsoft.com/office/powerpoint/2010/main" val="395041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en-GB" dirty="0">
                <a:latin typeface="Roboto Medium"/>
                <a:ea typeface="Roboto Medium"/>
                <a:cs typeface="Roboto Medium"/>
              </a:rPr>
              <a:t>Har </a:t>
            </a:r>
            <a:r>
              <a:rPr lang="en-GB" dirty="0" err="1">
                <a:latin typeface="Roboto Medium"/>
                <a:ea typeface="Roboto Medium"/>
                <a:cs typeface="Roboto Medium"/>
              </a:rPr>
              <a:t>dom</a:t>
            </a:r>
            <a:r>
              <a:rPr lang="en-GB" dirty="0">
                <a:latin typeface="Roboto Medium"/>
                <a:ea typeface="Roboto Medium"/>
                <a:cs typeface="Roboto Medium"/>
              </a:rPr>
              <a:t> </a:t>
            </a:r>
            <a:r>
              <a:rPr lang="en-GB" dirty="0" err="1">
                <a:latin typeface="Roboto Medium"/>
                <a:ea typeface="Roboto Medium"/>
                <a:cs typeface="Roboto Medium"/>
              </a:rPr>
              <a:t>fungerat</a:t>
            </a:r>
            <a:r>
              <a:rPr lang="en-GB" dirty="0">
                <a:latin typeface="Roboto Medium"/>
                <a:ea typeface="Roboto Medium"/>
                <a:cs typeface="Roboto Medium"/>
              </a:rPr>
              <a:t>?</a:t>
            </a:r>
          </a:p>
        </p:txBody>
      </p:sp>
    </p:spTree>
    <p:extLst>
      <p:ext uri="{BB962C8B-B14F-4D97-AF65-F5344CB8AC3E}">
        <p14:creationId xmlns:p14="http://schemas.microsoft.com/office/powerpoint/2010/main" val="3458524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en-GB" dirty="0"/>
              <a:t>Har </a:t>
            </a:r>
            <a:r>
              <a:rPr lang="en-GB" dirty="0" err="1"/>
              <a:t>dom</a:t>
            </a:r>
            <a:r>
              <a:rPr lang="en-GB" dirty="0"/>
              <a:t> </a:t>
            </a:r>
            <a:r>
              <a:rPr lang="en-GB" dirty="0" err="1"/>
              <a:t>fungerat</a:t>
            </a:r>
            <a:r>
              <a:rPr lang="en-GB" dirty="0"/>
              <a:t>?</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lvl="1">
              <a:lnSpc>
                <a:spcPct val="150000"/>
              </a:lnSpc>
            </a:pPr>
            <a:r>
              <a:rPr lang="sv-SE" dirty="0"/>
              <a:t>Kollega med ADD ökade sin </a:t>
            </a:r>
            <a:r>
              <a:rPr lang="sv-SE" dirty="0" err="1"/>
              <a:t>velocitet</a:t>
            </a:r>
            <a:r>
              <a:rPr lang="sv-SE" dirty="0"/>
              <a:t> från 50-80%</a:t>
            </a:r>
          </a:p>
        </p:txBody>
      </p:sp>
    </p:spTree>
    <p:extLst>
      <p:ext uri="{BB962C8B-B14F-4D97-AF65-F5344CB8AC3E}">
        <p14:creationId xmlns:p14="http://schemas.microsoft.com/office/powerpoint/2010/main" val="3632583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en-GB" dirty="0"/>
              <a:t>Har </a:t>
            </a:r>
            <a:r>
              <a:rPr lang="en-GB" dirty="0" err="1"/>
              <a:t>dom</a:t>
            </a:r>
            <a:r>
              <a:rPr lang="en-GB" dirty="0"/>
              <a:t> </a:t>
            </a:r>
            <a:r>
              <a:rPr lang="en-GB" dirty="0" err="1"/>
              <a:t>fungerat</a:t>
            </a:r>
            <a:r>
              <a:rPr lang="en-GB" dirty="0"/>
              <a:t>?</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lvl="1">
              <a:lnSpc>
                <a:spcPct val="150000"/>
              </a:lnSpc>
            </a:pPr>
            <a:r>
              <a:rPr lang="sv-SE" dirty="0"/>
              <a:t>Kollega med ADD ökade sin </a:t>
            </a:r>
            <a:r>
              <a:rPr lang="sv-SE" dirty="0" err="1"/>
              <a:t>velocitet</a:t>
            </a:r>
            <a:r>
              <a:rPr lang="sv-SE" dirty="0"/>
              <a:t> från 50-80%</a:t>
            </a:r>
          </a:p>
          <a:p>
            <a:pPr lvl="1">
              <a:lnSpc>
                <a:spcPct val="150000"/>
              </a:lnSpc>
            </a:pPr>
            <a:r>
              <a:rPr lang="sv-SE" dirty="0"/>
              <a:t>Självförtroende till att initiera en stor </a:t>
            </a:r>
            <a:r>
              <a:rPr lang="sv-SE" dirty="0" err="1"/>
              <a:t>refaktorering</a:t>
            </a:r>
            <a:endParaRPr lang="sv-SE" dirty="0"/>
          </a:p>
        </p:txBody>
      </p:sp>
    </p:spTree>
    <p:extLst>
      <p:ext uri="{BB962C8B-B14F-4D97-AF65-F5344CB8AC3E}">
        <p14:creationId xmlns:p14="http://schemas.microsoft.com/office/powerpoint/2010/main" val="203262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en-GB" dirty="0"/>
              <a:t>Har </a:t>
            </a:r>
            <a:r>
              <a:rPr lang="en-GB" dirty="0" err="1"/>
              <a:t>dom</a:t>
            </a:r>
            <a:r>
              <a:rPr lang="en-GB" dirty="0"/>
              <a:t> </a:t>
            </a:r>
            <a:r>
              <a:rPr lang="en-GB" dirty="0" err="1"/>
              <a:t>fungerat</a:t>
            </a:r>
            <a:r>
              <a:rPr lang="en-GB" dirty="0"/>
              <a:t>?</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lvl="1">
              <a:lnSpc>
                <a:spcPct val="150000"/>
              </a:lnSpc>
            </a:pPr>
            <a:r>
              <a:rPr lang="sv-SE" dirty="0"/>
              <a:t>Kollega med ADD ökade sin </a:t>
            </a:r>
            <a:r>
              <a:rPr lang="sv-SE" dirty="0" err="1"/>
              <a:t>velocitet</a:t>
            </a:r>
            <a:r>
              <a:rPr lang="sv-SE" dirty="0"/>
              <a:t> från 50-80%</a:t>
            </a:r>
          </a:p>
          <a:p>
            <a:pPr lvl="1">
              <a:lnSpc>
                <a:spcPct val="150000"/>
              </a:lnSpc>
            </a:pPr>
            <a:r>
              <a:rPr lang="sv-SE" dirty="0"/>
              <a:t>Självförtroende till att initiera en stor </a:t>
            </a:r>
            <a:r>
              <a:rPr lang="sv-SE" dirty="0" err="1"/>
              <a:t>refaktorering</a:t>
            </a:r>
            <a:endParaRPr lang="sv-SE" dirty="0"/>
          </a:p>
          <a:p>
            <a:pPr lvl="1">
              <a:lnSpc>
                <a:spcPct val="150000"/>
              </a:lnSpc>
            </a:pPr>
            <a:r>
              <a:rPr lang="sv-SE" dirty="0"/>
              <a:t>Teamets fokus och prestation ökade </a:t>
            </a:r>
            <a:endParaRPr lang="en-GB" dirty="0"/>
          </a:p>
        </p:txBody>
      </p:sp>
    </p:spTree>
    <p:extLst>
      <p:ext uri="{BB962C8B-B14F-4D97-AF65-F5344CB8AC3E}">
        <p14:creationId xmlns:p14="http://schemas.microsoft.com/office/powerpoint/2010/main" val="936803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Verktyg">
            <a:extLst>
              <a:ext uri="{FF2B5EF4-FFF2-40B4-BE49-F238E27FC236}">
                <a16:creationId xmlns:a16="http://schemas.microsoft.com/office/drawing/2014/main" id="{1925D24E-2A36-0A46-9A6A-74594EC2C9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7532" y="1880532"/>
            <a:ext cx="3096936" cy="3096936"/>
          </a:xfrm>
          <a:prstGeom prst="rect">
            <a:avLst/>
          </a:prstGeom>
        </p:spPr>
      </p:pic>
    </p:spTree>
    <p:extLst>
      <p:ext uri="{BB962C8B-B14F-4D97-AF65-F5344CB8AC3E}">
        <p14:creationId xmlns:p14="http://schemas.microsoft.com/office/powerpoint/2010/main" val="2829622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Positionering – förmedla din kontext</a:t>
            </a:r>
          </a:p>
        </p:txBody>
      </p:sp>
    </p:spTree>
    <p:extLst>
      <p:ext uri="{BB962C8B-B14F-4D97-AF65-F5344CB8AC3E}">
        <p14:creationId xmlns:p14="http://schemas.microsoft.com/office/powerpoint/2010/main" val="2523244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Positionering – syfte</a:t>
            </a:r>
          </a:p>
        </p:txBody>
      </p:sp>
      <p:sp>
        <p:nvSpPr>
          <p:cNvPr id="15" name="Platshållare för innehåll 2">
            <a:extLst>
              <a:ext uri="{FF2B5EF4-FFF2-40B4-BE49-F238E27FC236}">
                <a16:creationId xmlns:a16="http://schemas.microsoft.com/office/drawing/2014/main" id="{F68079A7-0058-1747-9293-33A642A807B2}"/>
              </a:ext>
            </a:extLst>
          </p:cNvPr>
          <p:cNvSpPr>
            <a:spLocks noGrp="1"/>
          </p:cNvSpPr>
          <p:nvPr>
            <p:ph sz="half" idx="1"/>
          </p:nvPr>
        </p:nvSpPr>
        <p:spPr>
          <a:xfrm>
            <a:off x="1441341" y="2406811"/>
            <a:ext cx="9686441" cy="3532595"/>
          </a:xfrm>
        </p:spPr>
        <p:txBody>
          <a:bodyPr>
            <a:normAutofit/>
          </a:bodyPr>
          <a:lstStyle/>
          <a:p>
            <a:pPr>
              <a:lnSpc>
                <a:spcPct val="150000"/>
              </a:lnSpc>
            </a:pPr>
            <a:r>
              <a:rPr lang="sv-SE" dirty="0"/>
              <a:t>Skapa transparens</a:t>
            </a:r>
          </a:p>
          <a:p>
            <a:pPr>
              <a:lnSpc>
                <a:spcPct val="150000"/>
              </a:lnSpc>
            </a:pPr>
            <a:r>
              <a:rPr lang="sv-SE" dirty="0"/>
              <a:t>Minska risken att bli missförstådd</a:t>
            </a:r>
          </a:p>
          <a:p>
            <a:pPr>
              <a:lnSpc>
                <a:spcPct val="150000"/>
              </a:lnSpc>
            </a:pPr>
            <a:r>
              <a:rPr lang="sv-SE" dirty="0"/>
              <a:t>Extra viktigt när du är ny i ett sammanhang eller har en ledande roll</a:t>
            </a:r>
          </a:p>
          <a:p>
            <a:pPr marL="0" indent="0">
              <a:lnSpc>
                <a:spcPct val="150000"/>
              </a:lnSpc>
              <a:buNone/>
            </a:pPr>
            <a:endParaRPr lang="sv-SE" dirty="0"/>
          </a:p>
        </p:txBody>
      </p:sp>
    </p:spTree>
    <p:extLst>
      <p:ext uri="{BB962C8B-B14F-4D97-AF65-F5344CB8AC3E}">
        <p14:creationId xmlns:p14="http://schemas.microsoft.com/office/powerpoint/2010/main" val="3979140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Förvirrad person">
            <a:extLst>
              <a:ext uri="{FF2B5EF4-FFF2-40B4-BE49-F238E27FC236}">
                <a16:creationId xmlns:a16="http://schemas.microsoft.com/office/drawing/2014/main" id="{D9739319-0025-6749-B921-F10B979366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6110" y="2990592"/>
            <a:ext cx="2216092" cy="2216092"/>
          </a:xfrm>
          <a:prstGeom prst="rect">
            <a:avLst/>
          </a:prstGeom>
        </p:spPr>
      </p:pic>
      <p:pic>
        <p:nvPicPr>
          <p:cNvPr id="6" name="Bild 5" descr="Förvirrad person">
            <a:extLst>
              <a:ext uri="{FF2B5EF4-FFF2-40B4-BE49-F238E27FC236}">
                <a16:creationId xmlns:a16="http://schemas.microsoft.com/office/drawing/2014/main" id="{D10A39E3-50C8-984D-AF5F-52CC987FE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39798" y="2990592"/>
            <a:ext cx="2216092" cy="2216092"/>
          </a:xfrm>
          <a:prstGeom prst="rect">
            <a:avLst/>
          </a:prstGeom>
        </p:spPr>
      </p:pic>
      <p:sp>
        <p:nvSpPr>
          <p:cNvPr id="7" name="Ellips 6">
            <a:extLst>
              <a:ext uri="{FF2B5EF4-FFF2-40B4-BE49-F238E27FC236}">
                <a16:creationId xmlns:a16="http://schemas.microsoft.com/office/drawing/2014/main" id="{08F8E85C-E5E5-6E4B-B2D1-642B0F985190}"/>
              </a:ext>
            </a:extLst>
          </p:cNvPr>
          <p:cNvSpPr/>
          <p:nvPr/>
        </p:nvSpPr>
        <p:spPr>
          <a:xfrm>
            <a:off x="1349063" y="1294598"/>
            <a:ext cx="4246394" cy="424398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9" name="textruta 8">
            <a:extLst>
              <a:ext uri="{FF2B5EF4-FFF2-40B4-BE49-F238E27FC236}">
                <a16:creationId xmlns:a16="http://schemas.microsoft.com/office/drawing/2014/main" id="{726FAA9A-F399-834D-83D4-62B02751B304}"/>
              </a:ext>
            </a:extLst>
          </p:cNvPr>
          <p:cNvSpPr txBox="1"/>
          <p:nvPr/>
        </p:nvSpPr>
        <p:spPr>
          <a:xfrm>
            <a:off x="2222300" y="2042487"/>
            <a:ext cx="2499919" cy="923330"/>
          </a:xfrm>
          <a:prstGeom prst="rect">
            <a:avLst/>
          </a:prstGeom>
          <a:noFill/>
        </p:spPr>
        <p:txBody>
          <a:bodyPr wrap="square" rtlCol="0">
            <a:spAutoFit/>
          </a:bodyPr>
          <a:lstStyle/>
          <a:p>
            <a:r>
              <a:rPr lang="sv-SE" dirty="0"/>
              <a:t>Vad är min roll/agenda i relation till personen jag möter? </a:t>
            </a:r>
          </a:p>
        </p:txBody>
      </p:sp>
      <p:sp>
        <p:nvSpPr>
          <p:cNvPr id="12" name="Rundad rektangulär pratbubbla 11">
            <a:extLst>
              <a:ext uri="{FF2B5EF4-FFF2-40B4-BE49-F238E27FC236}">
                <a16:creationId xmlns:a16="http://schemas.microsoft.com/office/drawing/2014/main" id="{52E18D3B-C4A7-4045-9BEE-B01DC9C267CA}"/>
              </a:ext>
            </a:extLst>
          </p:cNvPr>
          <p:cNvSpPr/>
          <p:nvPr/>
        </p:nvSpPr>
        <p:spPr>
          <a:xfrm>
            <a:off x="5094915" y="2390613"/>
            <a:ext cx="2441197" cy="1290235"/>
          </a:xfrm>
          <a:prstGeom prst="wedgeRoundRectCallout">
            <a:avLst>
              <a:gd name="adj1" fmla="val -78565"/>
              <a:gd name="adj2" fmla="val 32839"/>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Som ansvarig för leverans av system X så ser jag ett problem med att du alltid kommer sent.</a:t>
            </a:r>
          </a:p>
        </p:txBody>
      </p:sp>
      <p:sp>
        <p:nvSpPr>
          <p:cNvPr id="13" name="Rundad rektangulär pratbubbla 12">
            <a:extLst>
              <a:ext uri="{FF2B5EF4-FFF2-40B4-BE49-F238E27FC236}">
                <a16:creationId xmlns:a16="http://schemas.microsoft.com/office/drawing/2014/main" id="{33BC0331-A3C4-704B-B0DA-FC83D18C5312}"/>
              </a:ext>
            </a:extLst>
          </p:cNvPr>
          <p:cNvSpPr/>
          <p:nvPr/>
        </p:nvSpPr>
        <p:spPr>
          <a:xfrm>
            <a:off x="5094915" y="3907925"/>
            <a:ext cx="2441197" cy="733036"/>
          </a:xfrm>
          <a:prstGeom prst="wedgeRoundRectCallout">
            <a:avLst>
              <a:gd name="adj1" fmla="val -77190"/>
              <a:gd name="adj2" fmla="val -51153"/>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Som din kollega är jag orolig för hur du mår.</a:t>
            </a:r>
          </a:p>
        </p:txBody>
      </p:sp>
    </p:spTree>
    <p:extLst>
      <p:ext uri="{BB962C8B-B14F-4D97-AF65-F5344CB8AC3E}">
        <p14:creationId xmlns:p14="http://schemas.microsoft.com/office/powerpoint/2010/main" val="2519721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Förvirrad person">
            <a:extLst>
              <a:ext uri="{FF2B5EF4-FFF2-40B4-BE49-F238E27FC236}">
                <a16:creationId xmlns:a16="http://schemas.microsoft.com/office/drawing/2014/main" id="{D9739319-0025-6749-B921-F10B979366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0721" y="3611189"/>
            <a:ext cx="2216092" cy="2216092"/>
          </a:xfrm>
          <a:prstGeom prst="rect">
            <a:avLst/>
          </a:prstGeom>
        </p:spPr>
      </p:pic>
      <p:pic>
        <p:nvPicPr>
          <p:cNvPr id="6" name="Bild 5" descr="Förvirrad person">
            <a:extLst>
              <a:ext uri="{FF2B5EF4-FFF2-40B4-BE49-F238E27FC236}">
                <a16:creationId xmlns:a16="http://schemas.microsoft.com/office/drawing/2014/main" id="{D10A39E3-50C8-984D-AF5F-52CC987FE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5187" y="2730220"/>
            <a:ext cx="2216092" cy="2216092"/>
          </a:xfrm>
          <a:prstGeom prst="rect">
            <a:avLst/>
          </a:prstGeom>
        </p:spPr>
      </p:pic>
      <p:sp>
        <p:nvSpPr>
          <p:cNvPr id="12" name="Rundad rektangulär pratbubbla 11">
            <a:extLst>
              <a:ext uri="{FF2B5EF4-FFF2-40B4-BE49-F238E27FC236}">
                <a16:creationId xmlns:a16="http://schemas.microsoft.com/office/drawing/2014/main" id="{52E18D3B-C4A7-4045-9BEE-B01DC9C267CA}"/>
              </a:ext>
            </a:extLst>
          </p:cNvPr>
          <p:cNvSpPr/>
          <p:nvPr/>
        </p:nvSpPr>
        <p:spPr>
          <a:xfrm>
            <a:off x="4114715" y="2530162"/>
            <a:ext cx="2441197" cy="619691"/>
          </a:xfrm>
          <a:prstGeom prst="wedgeRoundRectCallout">
            <a:avLst>
              <a:gd name="adj1" fmla="val -78565"/>
              <a:gd name="adj2" fmla="val 32839"/>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Hur mår du, går det bra på uppdraget? </a:t>
            </a:r>
          </a:p>
        </p:txBody>
      </p:sp>
    </p:spTree>
    <p:extLst>
      <p:ext uri="{BB962C8B-B14F-4D97-AF65-F5344CB8AC3E}">
        <p14:creationId xmlns:p14="http://schemas.microsoft.com/office/powerpoint/2010/main" val="3925048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2AD8C358-48AA-CD43-8660-939124BD9A7D}"/>
              </a:ext>
            </a:extLst>
          </p:cNvPr>
          <p:cNvPicPr>
            <a:picLocks noChangeAspect="1"/>
          </p:cNvPicPr>
          <p:nvPr/>
        </p:nvPicPr>
        <p:blipFill>
          <a:blip r:embed="rId3"/>
          <a:stretch>
            <a:fillRect/>
          </a:stretch>
        </p:blipFill>
        <p:spPr>
          <a:xfrm>
            <a:off x="545990" y="367554"/>
            <a:ext cx="2507239" cy="1410826"/>
          </a:xfrm>
          <a:prstGeom prst="rect">
            <a:avLst/>
          </a:prstGeom>
        </p:spPr>
      </p:pic>
      <p:sp>
        <p:nvSpPr>
          <p:cNvPr id="17" name="Rektangel 16">
            <a:extLst>
              <a:ext uri="{FF2B5EF4-FFF2-40B4-BE49-F238E27FC236}">
                <a16:creationId xmlns:a16="http://schemas.microsoft.com/office/drawing/2014/main" id="{57DC0531-E98B-4E4A-A588-1BFE53691951}"/>
              </a:ext>
            </a:extLst>
          </p:cNvPr>
          <p:cNvSpPr/>
          <p:nvPr/>
        </p:nvSpPr>
        <p:spPr>
          <a:xfrm>
            <a:off x="561161" y="1824240"/>
            <a:ext cx="2500032" cy="224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Umeå</a:t>
            </a:r>
            <a:endParaRPr lang="en-GB" dirty="0">
              <a:solidFill>
                <a:schemeClr val="tx1"/>
              </a:solidFill>
            </a:endParaRPr>
          </a:p>
        </p:txBody>
      </p:sp>
      <p:pic>
        <p:nvPicPr>
          <p:cNvPr id="16" name="Bildobjekt 15">
            <a:extLst>
              <a:ext uri="{FF2B5EF4-FFF2-40B4-BE49-F238E27FC236}">
                <a16:creationId xmlns:a16="http://schemas.microsoft.com/office/drawing/2014/main" id="{E0FAA818-0C29-C146-81D7-AEF50633C619}"/>
              </a:ext>
            </a:extLst>
          </p:cNvPr>
          <p:cNvPicPr>
            <a:picLocks noChangeAspect="1"/>
          </p:cNvPicPr>
          <p:nvPr/>
        </p:nvPicPr>
        <p:blipFill>
          <a:blip r:embed="rId4"/>
          <a:stretch>
            <a:fillRect/>
          </a:stretch>
        </p:blipFill>
        <p:spPr>
          <a:xfrm>
            <a:off x="2057893" y="367554"/>
            <a:ext cx="2006600" cy="635000"/>
          </a:xfrm>
          <a:prstGeom prst="rect">
            <a:avLst/>
          </a:prstGeom>
        </p:spPr>
      </p:pic>
    </p:spTree>
    <p:extLst>
      <p:ext uri="{BB962C8B-B14F-4D97-AF65-F5344CB8AC3E}">
        <p14:creationId xmlns:p14="http://schemas.microsoft.com/office/powerpoint/2010/main" val="2871367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Förvirrad person">
            <a:extLst>
              <a:ext uri="{FF2B5EF4-FFF2-40B4-BE49-F238E27FC236}">
                <a16:creationId xmlns:a16="http://schemas.microsoft.com/office/drawing/2014/main" id="{D9739319-0025-6749-B921-F10B979366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0721" y="3611189"/>
            <a:ext cx="2216092" cy="2216092"/>
          </a:xfrm>
          <a:prstGeom prst="rect">
            <a:avLst/>
          </a:prstGeom>
        </p:spPr>
      </p:pic>
      <p:pic>
        <p:nvPicPr>
          <p:cNvPr id="6" name="Bild 5" descr="Förvirrad person">
            <a:extLst>
              <a:ext uri="{FF2B5EF4-FFF2-40B4-BE49-F238E27FC236}">
                <a16:creationId xmlns:a16="http://schemas.microsoft.com/office/drawing/2014/main" id="{D10A39E3-50C8-984D-AF5F-52CC987FE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5187" y="2730220"/>
            <a:ext cx="2216092" cy="2216092"/>
          </a:xfrm>
          <a:prstGeom prst="rect">
            <a:avLst/>
          </a:prstGeom>
        </p:spPr>
      </p:pic>
      <p:sp>
        <p:nvSpPr>
          <p:cNvPr id="12" name="Rundad rektangulär pratbubbla 11">
            <a:extLst>
              <a:ext uri="{FF2B5EF4-FFF2-40B4-BE49-F238E27FC236}">
                <a16:creationId xmlns:a16="http://schemas.microsoft.com/office/drawing/2014/main" id="{52E18D3B-C4A7-4045-9BEE-B01DC9C267CA}"/>
              </a:ext>
            </a:extLst>
          </p:cNvPr>
          <p:cNvSpPr/>
          <p:nvPr/>
        </p:nvSpPr>
        <p:spPr>
          <a:xfrm>
            <a:off x="4114715" y="2530162"/>
            <a:ext cx="2441197" cy="619691"/>
          </a:xfrm>
          <a:prstGeom prst="wedgeRoundRectCallout">
            <a:avLst>
              <a:gd name="adj1" fmla="val -78565"/>
              <a:gd name="adj2" fmla="val 32839"/>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Hur mår du, går det bra på uppdraget? </a:t>
            </a:r>
          </a:p>
        </p:txBody>
      </p:sp>
      <p:sp>
        <p:nvSpPr>
          <p:cNvPr id="13" name="Rundad rektangulär pratbubbla 12">
            <a:extLst>
              <a:ext uri="{FF2B5EF4-FFF2-40B4-BE49-F238E27FC236}">
                <a16:creationId xmlns:a16="http://schemas.microsoft.com/office/drawing/2014/main" id="{33BC0331-A3C4-704B-B0DA-FC83D18C5312}"/>
              </a:ext>
            </a:extLst>
          </p:cNvPr>
          <p:cNvSpPr/>
          <p:nvPr/>
        </p:nvSpPr>
        <p:spPr>
          <a:xfrm>
            <a:off x="5791200" y="3244671"/>
            <a:ext cx="2441197" cy="733036"/>
          </a:xfrm>
          <a:prstGeom prst="wedgeRoundRectCallout">
            <a:avLst>
              <a:gd name="adj1" fmla="val 71607"/>
              <a:gd name="adj2" fmla="val 65577"/>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Det är lite jobbigt nu, det är kaos i teamet </a:t>
            </a:r>
            <a:r>
              <a:rPr lang="sv-SE" sz="1600" dirty="0">
                <a:solidFill>
                  <a:schemeClr val="tx1"/>
                </a:solidFill>
                <a:sym typeface="Wingdings" pitchFamily="2" charset="2"/>
              </a:rPr>
              <a:t> </a:t>
            </a:r>
            <a:endParaRPr lang="sv-SE" sz="1600" dirty="0">
              <a:solidFill>
                <a:schemeClr val="tx1"/>
              </a:solidFill>
            </a:endParaRPr>
          </a:p>
        </p:txBody>
      </p:sp>
    </p:spTree>
    <p:extLst>
      <p:ext uri="{BB962C8B-B14F-4D97-AF65-F5344CB8AC3E}">
        <p14:creationId xmlns:p14="http://schemas.microsoft.com/office/powerpoint/2010/main" val="2880038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Förvirrad person">
            <a:extLst>
              <a:ext uri="{FF2B5EF4-FFF2-40B4-BE49-F238E27FC236}">
                <a16:creationId xmlns:a16="http://schemas.microsoft.com/office/drawing/2014/main" id="{D9739319-0025-6749-B921-F10B979366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0721" y="3611189"/>
            <a:ext cx="2216092" cy="2216092"/>
          </a:xfrm>
          <a:prstGeom prst="rect">
            <a:avLst/>
          </a:prstGeom>
        </p:spPr>
      </p:pic>
      <p:pic>
        <p:nvPicPr>
          <p:cNvPr id="6" name="Bild 5" descr="Förvirrad person">
            <a:extLst>
              <a:ext uri="{FF2B5EF4-FFF2-40B4-BE49-F238E27FC236}">
                <a16:creationId xmlns:a16="http://schemas.microsoft.com/office/drawing/2014/main" id="{D10A39E3-50C8-984D-AF5F-52CC987FE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5187" y="2730220"/>
            <a:ext cx="2216092" cy="2216092"/>
          </a:xfrm>
          <a:prstGeom prst="rect">
            <a:avLst/>
          </a:prstGeom>
        </p:spPr>
      </p:pic>
      <p:sp>
        <p:nvSpPr>
          <p:cNvPr id="12" name="Rundad rektangulär pratbubbla 11">
            <a:extLst>
              <a:ext uri="{FF2B5EF4-FFF2-40B4-BE49-F238E27FC236}">
                <a16:creationId xmlns:a16="http://schemas.microsoft.com/office/drawing/2014/main" id="{52E18D3B-C4A7-4045-9BEE-B01DC9C267CA}"/>
              </a:ext>
            </a:extLst>
          </p:cNvPr>
          <p:cNvSpPr/>
          <p:nvPr/>
        </p:nvSpPr>
        <p:spPr>
          <a:xfrm>
            <a:off x="4114715" y="2530162"/>
            <a:ext cx="2441197" cy="619691"/>
          </a:xfrm>
          <a:prstGeom prst="wedgeRoundRectCallout">
            <a:avLst>
              <a:gd name="adj1" fmla="val -78565"/>
              <a:gd name="adj2" fmla="val 32839"/>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Hur mår du, går det bra på uppdraget? </a:t>
            </a:r>
          </a:p>
        </p:txBody>
      </p:sp>
      <p:sp>
        <p:nvSpPr>
          <p:cNvPr id="13" name="Rundad rektangulär pratbubbla 12">
            <a:extLst>
              <a:ext uri="{FF2B5EF4-FFF2-40B4-BE49-F238E27FC236}">
                <a16:creationId xmlns:a16="http://schemas.microsoft.com/office/drawing/2014/main" id="{33BC0331-A3C4-704B-B0DA-FC83D18C5312}"/>
              </a:ext>
            </a:extLst>
          </p:cNvPr>
          <p:cNvSpPr/>
          <p:nvPr/>
        </p:nvSpPr>
        <p:spPr>
          <a:xfrm>
            <a:off x="5791200" y="3244671"/>
            <a:ext cx="2441197" cy="733036"/>
          </a:xfrm>
          <a:prstGeom prst="wedgeRoundRectCallout">
            <a:avLst>
              <a:gd name="adj1" fmla="val 71607"/>
              <a:gd name="adj2" fmla="val 65577"/>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Det är lite jobbigt nu, det är kaos i teamet </a:t>
            </a:r>
            <a:r>
              <a:rPr lang="sv-SE" sz="1600" dirty="0">
                <a:solidFill>
                  <a:schemeClr val="tx1"/>
                </a:solidFill>
                <a:sym typeface="Wingdings" pitchFamily="2" charset="2"/>
              </a:rPr>
              <a:t> </a:t>
            </a:r>
            <a:endParaRPr lang="sv-SE" sz="1600" dirty="0">
              <a:solidFill>
                <a:schemeClr val="tx1"/>
              </a:solidFill>
            </a:endParaRPr>
          </a:p>
        </p:txBody>
      </p:sp>
      <p:sp>
        <p:nvSpPr>
          <p:cNvPr id="10" name="Rundad rektangulär pratbubbla 9">
            <a:extLst>
              <a:ext uri="{FF2B5EF4-FFF2-40B4-BE49-F238E27FC236}">
                <a16:creationId xmlns:a16="http://schemas.microsoft.com/office/drawing/2014/main" id="{3FE0D77F-0044-D84A-B132-521E198ABE46}"/>
              </a:ext>
            </a:extLst>
          </p:cNvPr>
          <p:cNvSpPr/>
          <p:nvPr/>
        </p:nvSpPr>
        <p:spPr>
          <a:xfrm>
            <a:off x="4426593" y="4160942"/>
            <a:ext cx="2441197" cy="619691"/>
          </a:xfrm>
          <a:prstGeom prst="wedgeRoundRectCallout">
            <a:avLst>
              <a:gd name="adj1" fmla="val -83032"/>
              <a:gd name="adj2" fmla="val -166160"/>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Det är alltid kaos i IT-projekt! </a:t>
            </a:r>
          </a:p>
        </p:txBody>
      </p:sp>
    </p:spTree>
    <p:extLst>
      <p:ext uri="{BB962C8B-B14F-4D97-AF65-F5344CB8AC3E}">
        <p14:creationId xmlns:p14="http://schemas.microsoft.com/office/powerpoint/2010/main" val="3798976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Förvirrad person">
            <a:extLst>
              <a:ext uri="{FF2B5EF4-FFF2-40B4-BE49-F238E27FC236}">
                <a16:creationId xmlns:a16="http://schemas.microsoft.com/office/drawing/2014/main" id="{D9739319-0025-6749-B921-F10B979366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0721" y="3611189"/>
            <a:ext cx="2216092" cy="2216092"/>
          </a:xfrm>
          <a:prstGeom prst="rect">
            <a:avLst/>
          </a:prstGeom>
        </p:spPr>
      </p:pic>
      <p:pic>
        <p:nvPicPr>
          <p:cNvPr id="6" name="Bild 5" descr="Förvirrad person">
            <a:extLst>
              <a:ext uri="{FF2B5EF4-FFF2-40B4-BE49-F238E27FC236}">
                <a16:creationId xmlns:a16="http://schemas.microsoft.com/office/drawing/2014/main" id="{D10A39E3-50C8-984D-AF5F-52CC987FE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5187" y="2730220"/>
            <a:ext cx="2216092" cy="2216092"/>
          </a:xfrm>
          <a:prstGeom prst="rect">
            <a:avLst/>
          </a:prstGeom>
        </p:spPr>
      </p:pic>
      <p:sp>
        <p:nvSpPr>
          <p:cNvPr id="12" name="Rundad rektangulär pratbubbla 11">
            <a:extLst>
              <a:ext uri="{FF2B5EF4-FFF2-40B4-BE49-F238E27FC236}">
                <a16:creationId xmlns:a16="http://schemas.microsoft.com/office/drawing/2014/main" id="{52E18D3B-C4A7-4045-9BEE-B01DC9C267CA}"/>
              </a:ext>
            </a:extLst>
          </p:cNvPr>
          <p:cNvSpPr/>
          <p:nvPr/>
        </p:nvSpPr>
        <p:spPr>
          <a:xfrm>
            <a:off x="4114715" y="2530162"/>
            <a:ext cx="2441197" cy="619691"/>
          </a:xfrm>
          <a:prstGeom prst="wedgeRoundRectCallout">
            <a:avLst>
              <a:gd name="adj1" fmla="val -78565"/>
              <a:gd name="adj2" fmla="val 32839"/>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Hur mår du, går det bra på uppdraget? </a:t>
            </a:r>
          </a:p>
        </p:txBody>
      </p:sp>
      <p:sp>
        <p:nvSpPr>
          <p:cNvPr id="13" name="Rundad rektangulär pratbubbla 12">
            <a:extLst>
              <a:ext uri="{FF2B5EF4-FFF2-40B4-BE49-F238E27FC236}">
                <a16:creationId xmlns:a16="http://schemas.microsoft.com/office/drawing/2014/main" id="{33BC0331-A3C4-704B-B0DA-FC83D18C5312}"/>
              </a:ext>
            </a:extLst>
          </p:cNvPr>
          <p:cNvSpPr/>
          <p:nvPr/>
        </p:nvSpPr>
        <p:spPr>
          <a:xfrm>
            <a:off x="5791200" y="3244671"/>
            <a:ext cx="2441197" cy="733036"/>
          </a:xfrm>
          <a:prstGeom prst="wedgeRoundRectCallout">
            <a:avLst>
              <a:gd name="adj1" fmla="val 71607"/>
              <a:gd name="adj2" fmla="val 65577"/>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Det är lite jobbigt nu, det är kaos i teamet </a:t>
            </a:r>
            <a:r>
              <a:rPr lang="sv-SE" sz="1600" dirty="0">
                <a:solidFill>
                  <a:schemeClr val="tx1"/>
                </a:solidFill>
                <a:sym typeface="Wingdings" pitchFamily="2" charset="2"/>
              </a:rPr>
              <a:t> </a:t>
            </a:r>
            <a:endParaRPr lang="sv-SE" sz="1600" dirty="0">
              <a:solidFill>
                <a:schemeClr val="tx1"/>
              </a:solidFill>
            </a:endParaRPr>
          </a:p>
        </p:txBody>
      </p:sp>
      <p:sp>
        <p:nvSpPr>
          <p:cNvPr id="10" name="Rundad rektangulär pratbubbla 9">
            <a:extLst>
              <a:ext uri="{FF2B5EF4-FFF2-40B4-BE49-F238E27FC236}">
                <a16:creationId xmlns:a16="http://schemas.microsoft.com/office/drawing/2014/main" id="{3FE0D77F-0044-D84A-B132-521E198ABE46}"/>
              </a:ext>
            </a:extLst>
          </p:cNvPr>
          <p:cNvSpPr/>
          <p:nvPr/>
        </p:nvSpPr>
        <p:spPr>
          <a:xfrm>
            <a:off x="4426593" y="4160942"/>
            <a:ext cx="2441197" cy="619691"/>
          </a:xfrm>
          <a:prstGeom prst="wedgeRoundRectCallout">
            <a:avLst>
              <a:gd name="adj1" fmla="val -83032"/>
              <a:gd name="adj2" fmla="val -166160"/>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Det är alltid kaos i IT-projekt! </a:t>
            </a:r>
          </a:p>
        </p:txBody>
      </p:sp>
      <p:sp>
        <p:nvSpPr>
          <p:cNvPr id="11" name="Rundad rektangulär pratbubbla 10">
            <a:extLst>
              <a:ext uri="{FF2B5EF4-FFF2-40B4-BE49-F238E27FC236}">
                <a16:creationId xmlns:a16="http://schemas.microsoft.com/office/drawing/2014/main" id="{06778622-BCA3-7F41-A3FF-A6D03E768FFC}"/>
              </a:ext>
            </a:extLst>
          </p:cNvPr>
          <p:cNvSpPr/>
          <p:nvPr/>
        </p:nvSpPr>
        <p:spPr>
          <a:xfrm>
            <a:off x="5472419" y="4946312"/>
            <a:ext cx="2441197" cy="389086"/>
          </a:xfrm>
          <a:prstGeom prst="wedgeRoundRectCallout">
            <a:avLst>
              <a:gd name="adj1" fmla="val 64734"/>
              <a:gd name="adj2" fmla="val -141563"/>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a:t>
            </a:r>
          </a:p>
        </p:txBody>
      </p:sp>
    </p:spTree>
    <p:extLst>
      <p:ext uri="{BB962C8B-B14F-4D97-AF65-F5344CB8AC3E}">
        <p14:creationId xmlns:p14="http://schemas.microsoft.com/office/powerpoint/2010/main" val="4179857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descr="Förvirrad person">
            <a:extLst>
              <a:ext uri="{FF2B5EF4-FFF2-40B4-BE49-F238E27FC236}">
                <a16:creationId xmlns:a16="http://schemas.microsoft.com/office/drawing/2014/main" id="{D9739319-0025-6749-B921-F10B979366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0721" y="3611189"/>
            <a:ext cx="2216092" cy="2216092"/>
          </a:xfrm>
          <a:prstGeom prst="rect">
            <a:avLst/>
          </a:prstGeom>
        </p:spPr>
      </p:pic>
      <p:pic>
        <p:nvPicPr>
          <p:cNvPr id="6" name="Bild 5" descr="Förvirrad person">
            <a:extLst>
              <a:ext uri="{FF2B5EF4-FFF2-40B4-BE49-F238E27FC236}">
                <a16:creationId xmlns:a16="http://schemas.microsoft.com/office/drawing/2014/main" id="{D10A39E3-50C8-984D-AF5F-52CC987FE6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5187" y="2730220"/>
            <a:ext cx="2216092" cy="2216092"/>
          </a:xfrm>
          <a:prstGeom prst="rect">
            <a:avLst/>
          </a:prstGeom>
        </p:spPr>
      </p:pic>
      <p:sp>
        <p:nvSpPr>
          <p:cNvPr id="12" name="Rundad rektangulär pratbubbla 11">
            <a:extLst>
              <a:ext uri="{FF2B5EF4-FFF2-40B4-BE49-F238E27FC236}">
                <a16:creationId xmlns:a16="http://schemas.microsoft.com/office/drawing/2014/main" id="{52E18D3B-C4A7-4045-9BEE-B01DC9C267CA}"/>
              </a:ext>
            </a:extLst>
          </p:cNvPr>
          <p:cNvSpPr/>
          <p:nvPr/>
        </p:nvSpPr>
        <p:spPr>
          <a:xfrm>
            <a:off x="4114715" y="2530162"/>
            <a:ext cx="2441197" cy="619691"/>
          </a:xfrm>
          <a:prstGeom prst="wedgeRoundRectCallout">
            <a:avLst>
              <a:gd name="adj1" fmla="val -78565"/>
              <a:gd name="adj2" fmla="val 32839"/>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Hur mår du, går det bra på uppdraget? </a:t>
            </a:r>
          </a:p>
        </p:txBody>
      </p:sp>
      <p:sp>
        <p:nvSpPr>
          <p:cNvPr id="13" name="Rundad rektangulär pratbubbla 12">
            <a:extLst>
              <a:ext uri="{FF2B5EF4-FFF2-40B4-BE49-F238E27FC236}">
                <a16:creationId xmlns:a16="http://schemas.microsoft.com/office/drawing/2014/main" id="{33BC0331-A3C4-704B-B0DA-FC83D18C5312}"/>
              </a:ext>
            </a:extLst>
          </p:cNvPr>
          <p:cNvSpPr/>
          <p:nvPr/>
        </p:nvSpPr>
        <p:spPr>
          <a:xfrm>
            <a:off x="5791200" y="3244671"/>
            <a:ext cx="2441197" cy="733036"/>
          </a:xfrm>
          <a:prstGeom prst="wedgeRoundRectCallout">
            <a:avLst>
              <a:gd name="adj1" fmla="val 71607"/>
              <a:gd name="adj2" fmla="val 65577"/>
              <a:gd name="adj3" fmla="val 1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Det är lite jobbigt nu, det är kaos i teamet </a:t>
            </a:r>
            <a:r>
              <a:rPr lang="sv-SE" sz="1600" dirty="0">
                <a:solidFill>
                  <a:schemeClr val="tx1"/>
                </a:solidFill>
                <a:sym typeface="Wingdings" pitchFamily="2" charset="2"/>
              </a:rPr>
              <a:t> </a:t>
            </a:r>
            <a:endParaRPr lang="sv-SE" sz="1600" dirty="0">
              <a:solidFill>
                <a:schemeClr val="tx1"/>
              </a:solidFill>
            </a:endParaRPr>
          </a:p>
        </p:txBody>
      </p:sp>
      <p:sp>
        <p:nvSpPr>
          <p:cNvPr id="10" name="Rundad rektangulär pratbubbla 9">
            <a:extLst>
              <a:ext uri="{FF2B5EF4-FFF2-40B4-BE49-F238E27FC236}">
                <a16:creationId xmlns:a16="http://schemas.microsoft.com/office/drawing/2014/main" id="{3FE0D77F-0044-D84A-B132-521E198ABE46}"/>
              </a:ext>
            </a:extLst>
          </p:cNvPr>
          <p:cNvSpPr/>
          <p:nvPr/>
        </p:nvSpPr>
        <p:spPr>
          <a:xfrm>
            <a:off x="4426593" y="4160942"/>
            <a:ext cx="2441197" cy="1484849"/>
          </a:xfrm>
          <a:prstGeom prst="wedgeRoundRectCallout">
            <a:avLst>
              <a:gd name="adj1" fmla="val -89561"/>
              <a:gd name="adj2" fmla="val -110228"/>
              <a:gd name="adj3" fmla="val 1666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Det var inte bra! Hur mycket kaos, kan jag hjälpa dig på något sätt? Är det dags att leta nytt uppdrag? </a:t>
            </a:r>
          </a:p>
        </p:txBody>
      </p:sp>
      <p:sp>
        <p:nvSpPr>
          <p:cNvPr id="11" name="Rundad rektangulär pratbubbla 10">
            <a:extLst>
              <a:ext uri="{FF2B5EF4-FFF2-40B4-BE49-F238E27FC236}">
                <a16:creationId xmlns:a16="http://schemas.microsoft.com/office/drawing/2014/main" id="{06778622-BCA3-7F41-A3FF-A6D03E768FFC}"/>
              </a:ext>
            </a:extLst>
          </p:cNvPr>
          <p:cNvSpPr/>
          <p:nvPr/>
        </p:nvSpPr>
        <p:spPr>
          <a:xfrm>
            <a:off x="6830123" y="5813102"/>
            <a:ext cx="1220598" cy="380697"/>
          </a:xfrm>
          <a:prstGeom prst="wedgeRoundRectCallout">
            <a:avLst>
              <a:gd name="adj1" fmla="val 96349"/>
              <a:gd name="adj2" fmla="val -447862"/>
              <a:gd name="adj3" fmla="val 1666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a:solidFill>
                  <a:schemeClr val="tx1"/>
                </a:solidFill>
              </a:rPr>
              <a:t>&lt;3 </a:t>
            </a:r>
          </a:p>
        </p:txBody>
      </p:sp>
    </p:spTree>
    <p:extLst>
      <p:ext uri="{BB962C8B-B14F-4D97-AF65-F5344CB8AC3E}">
        <p14:creationId xmlns:p14="http://schemas.microsoft.com/office/powerpoint/2010/main" val="4136227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Språk</a:t>
            </a:r>
          </a:p>
        </p:txBody>
      </p:sp>
    </p:spTree>
    <p:extLst>
      <p:ext uri="{BB962C8B-B14F-4D97-AF65-F5344CB8AC3E}">
        <p14:creationId xmlns:p14="http://schemas.microsoft.com/office/powerpoint/2010/main" val="2908228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Språk</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a:lnSpc>
                <a:spcPct val="150000"/>
              </a:lnSpc>
            </a:pPr>
            <a:r>
              <a:rPr lang="sv-SE" dirty="0"/>
              <a:t>Ju mer osäker du känner dig i en situation - desto större effekt får ett exkluderande språk</a:t>
            </a:r>
          </a:p>
        </p:txBody>
      </p:sp>
    </p:spTree>
    <p:extLst>
      <p:ext uri="{BB962C8B-B14F-4D97-AF65-F5344CB8AC3E}">
        <p14:creationId xmlns:p14="http://schemas.microsoft.com/office/powerpoint/2010/main" val="1482922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Språk</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a:lnSpc>
                <a:spcPct val="150000"/>
              </a:lnSpc>
            </a:pPr>
            <a:r>
              <a:rPr lang="sv-SE" dirty="0"/>
              <a:t>Ju mer osäker du känner dig i en situation - desto större effekt får ett exkluderande språk</a:t>
            </a:r>
          </a:p>
          <a:p>
            <a:pPr>
              <a:lnSpc>
                <a:spcPct val="150000"/>
              </a:lnSpc>
            </a:pPr>
            <a:r>
              <a:rPr lang="sv-SE" dirty="0"/>
              <a:t>Var noga med hur du beskriver ditt team</a:t>
            </a:r>
          </a:p>
          <a:p>
            <a:pPr marL="0" indent="0">
              <a:lnSpc>
                <a:spcPct val="150000"/>
              </a:lnSpc>
              <a:buNone/>
            </a:pPr>
            <a:endParaRPr lang="en-GB" dirty="0"/>
          </a:p>
        </p:txBody>
      </p:sp>
    </p:spTree>
    <p:extLst>
      <p:ext uri="{BB962C8B-B14F-4D97-AF65-F5344CB8AC3E}">
        <p14:creationId xmlns:p14="http://schemas.microsoft.com/office/powerpoint/2010/main" val="41509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Språk</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a:xfrm>
            <a:off x="1441342" y="2390769"/>
            <a:ext cx="9659796" cy="3955243"/>
          </a:xfrm>
        </p:spPr>
        <p:txBody>
          <a:bodyPr>
            <a:normAutofit/>
          </a:bodyPr>
          <a:lstStyle/>
          <a:p>
            <a:pPr>
              <a:lnSpc>
                <a:spcPct val="150000"/>
              </a:lnSpc>
            </a:pPr>
            <a:r>
              <a:rPr lang="sv-SE" dirty="0"/>
              <a:t>Ju mer osäker du känner dig i en situation - desto större effekt får ett exkluderande språk</a:t>
            </a:r>
          </a:p>
          <a:p>
            <a:pPr>
              <a:lnSpc>
                <a:spcPct val="150000"/>
              </a:lnSpc>
            </a:pPr>
            <a:r>
              <a:rPr lang="sv-SE" dirty="0"/>
              <a:t>Var noga med hur du beskriver ditt team</a:t>
            </a:r>
          </a:p>
          <a:p>
            <a:pPr>
              <a:lnSpc>
                <a:spcPct val="150000"/>
              </a:lnSpc>
            </a:pPr>
            <a:r>
              <a:rPr lang="sv-SE" dirty="0"/>
              <a:t>Hur vi pratar om saker spelar roll för hur vi känner och upplever något </a:t>
            </a:r>
          </a:p>
          <a:p>
            <a:pPr marL="0" indent="0">
              <a:lnSpc>
                <a:spcPct val="150000"/>
              </a:lnSpc>
              <a:buNone/>
            </a:pPr>
            <a:endParaRPr lang="en-GB" dirty="0"/>
          </a:p>
        </p:txBody>
      </p:sp>
    </p:spTree>
    <p:extLst>
      <p:ext uri="{BB962C8B-B14F-4D97-AF65-F5344CB8AC3E}">
        <p14:creationId xmlns:p14="http://schemas.microsoft.com/office/powerpoint/2010/main" val="3057267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Språk</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a:xfrm>
            <a:off x="1441342" y="2406811"/>
            <a:ext cx="9439760" cy="4388272"/>
          </a:xfrm>
        </p:spPr>
        <p:txBody>
          <a:bodyPr>
            <a:noAutofit/>
          </a:bodyPr>
          <a:lstStyle/>
          <a:p>
            <a:pPr>
              <a:lnSpc>
                <a:spcPct val="150000"/>
              </a:lnSpc>
            </a:pPr>
            <a:r>
              <a:rPr lang="sv-SE" dirty="0"/>
              <a:t>”Man kan aldrig vara för tydlig”</a:t>
            </a:r>
          </a:p>
        </p:txBody>
      </p:sp>
    </p:spTree>
    <p:extLst>
      <p:ext uri="{BB962C8B-B14F-4D97-AF65-F5344CB8AC3E}">
        <p14:creationId xmlns:p14="http://schemas.microsoft.com/office/powerpoint/2010/main" val="859978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Språk</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a:xfrm>
            <a:off x="1441342" y="2406811"/>
            <a:ext cx="9439760" cy="4388272"/>
          </a:xfrm>
        </p:spPr>
        <p:txBody>
          <a:bodyPr>
            <a:noAutofit/>
          </a:bodyPr>
          <a:lstStyle/>
          <a:p>
            <a:pPr>
              <a:lnSpc>
                <a:spcPct val="150000"/>
              </a:lnSpc>
            </a:pPr>
            <a:r>
              <a:rPr lang="sv-SE" dirty="0"/>
              <a:t>”Man kan aldrig vara för tydlig”</a:t>
            </a:r>
          </a:p>
          <a:p>
            <a:pPr lvl="1">
              <a:lnSpc>
                <a:spcPct val="150000"/>
              </a:lnSpc>
            </a:pPr>
            <a:r>
              <a:rPr lang="sv-SE" dirty="0"/>
              <a:t>Vad står CM för? </a:t>
            </a:r>
          </a:p>
        </p:txBody>
      </p:sp>
    </p:spTree>
    <p:extLst>
      <p:ext uri="{BB962C8B-B14F-4D97-AF65-F5344CB8AC3E}">
        <p14:creationId xmlns:p14="http://schemas.microsoft.com/office/powerpoint/2010/main" val="99044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2AD8C358-48AA-CD43-8660-939124BD9A7D}"/>
              </a:ext>
            </a:extLst>
          </p:cNvPr>
          <p:cNvPicPr>
            <a:picLocks noChangeAspect="1"/>
          </p:cNvPicPr>
          <p:nvPr/>
        </p:nvPicPr>
        <p:blipFill>
          <a:blip r:embed="rId3"/>
          <a:stretch>
            <a:fillRect/>
          </a:stretch>
        </p:blipFill>
        <p:spPr>
          <a:xfrm>
            <a:off x="545990" y="367554"/>
            <a:ext cx="2507239" cy="1410826"/>
          </a:xfrm>
          <a:prstGeom prst="rect">
            <a:avLst/>
          </a:prstGeom>
        </p:spPr>
      </p:pic>
      <p:pic>
        <p:nvPicPr>
          <p:cNvPr id="9" name="Bildobjekt 8">
            <a:extLst>
              <a:ext uri="{FF2B5EF4-FFF2-40B4-BE49-F238E27FC236}">
                <a16:creationId xmlns:a16="http://schemas.microsoft.com/office/drawing/2014/main" id="{F2E2E8EC-22E5-F245-A5E9-6E331DFF0E83}"/>
              </a:ext>
            </a:extLst>
          </p:cNvPr>
          <p:cNvPicPr>
            <a:picLocks noChangeAspect="1"/>
          </p:cNvPicPr>
          <p:nvPr/>
        </p:nvPicPr>
        <p:blipFill>
          <a:blip r:embed="rId4"/>
          <a:stretch>
            <a:fillRect/>
          </a:stretch>
        </p:blipFill>
        <p:spPr>
          <a:xfrm>
            <a:off x="545990" y="2275618"/>
            <a:ext cx="2008243" cy="1651007"/>
          </a:xfrm>
          <a:prstGeom prst="rect">
            <a:avLst/>
          </a:prstGeom>
        </p:spPr>
      </p:pic>
      <p:pic>
        <p:nvPicPr>
          <p:cNvPr id="10" name="Bildobjekt 9">
            <a:extLst>
              <a:ext uri="{FF2B5EF4-FFF2-40B4-BE49-F238E27FC236}">
                <a16:creationId xmlns:a16="http://schemas.microsoft.com/office/drawing/2014/main" id="{EE96A336-4B3D-3043-B5FB-F4066D1F1BD3}"/>
              </a:ext>
            </a:extLst>
          </p:cNvPr>
          <p:cNvPicPr>
            <a:picLocks noChangeAspect="1"/>
          </p:cNvPicPr>
          <p:nvPr/>
        </p:nvPicPr>
        <p:blipFill>
          <a:blip r:embed="rId5"/>
          <a:stretch>
            <a:fillRect/>
          </a:stretch>
        </p:blipFill>
        <p:spPr>
          <a:xfrm>
            <a:off x="2849994" y="2311732"/>
            <a:ext cx="2369297" cy="1607001"/>
          </a:xfrm>
          <a:prstGeom prst="rect">
            <a:avLst/>
          </a:prstGeom>
        </p:spPr>
      </p:pic>
      <p:pic>
        <p:nvPicPr>
          <p:cNvPr id="11" name="Bildobjekt 10">
            <a:extLst>
              <a:ext uri="{FF2B5EF4-FFF2-40B4-BE49-F238E27FC236}">
                <a16:creationId xmlns:a16="http://schemas.microsoft.com/office/drawing/2014/main" id="{4090B972-F2EB-2042-8CC2-CAE544EA4FC4}"/>
              </a:ext>
            </a:extLst>
          </p:cNvPr>
          <p:cNvPicPr>
            <a:picLocks noChangeAspect="1"/>
          </p:cNvPicPr>
          <p:nvPr/>
        </p:nvPicPr>
        <p:blipFill>
          <a:blip r:embed="rId6"/>
          <a:stretch>
            <a:fillRect/>
          </a:stretch>
        </p:blipFill>
        <p:spPr>
          <a:xfrm>
            <a:off x="5622628" y="2282467"/>
            <a:ext cx="2503021" cy="1677951"/>
          </a:xfrm>
          <a:prstGeom prst="rect">
            <a:avLst/>
          </a:prstGeom>
        </p:spPr>
      </p:pic>
      <p:pic>
        <p:nvPicPr>
          <p:cNvPr id="12" name="Bildobjekt 11">
            <a:extLst>
              <a:ext uri="{FF2B5EF4-FFF2-40B4-BE49-F238E27FC236}">
                <a16:creationId xmlns:a16="http://schemas.microsoft.com/office/drawing/2014/main" id="{E9E1EFCC-012B-374F-94AE-BE8866C5736F}"/>
              </a:ext>
            </a:extLst>
          </p:cNvPr>
          <p:cNvPicPr>
            <a:picLocks noChangeAspect="1"/>
          </p:cNvPicPr>
          <p:nvPr/>
        </p:nvPicPr>
        <p:blipFill>
          <a:blip r:embed="rId7"/>
          <a:stretch>
            <a:fillRect/>
          </a:stretch>
        </p:blipFill>
        <p:spPr>
          <a:xfrm>
            <a:off x="8528986" y="2282467"/>
            <a:ext cx="2500032" cy="1669869"/>
          </a:xfrm>
          <a:prstGeom prst="rect">
            <a:avLst/>
          </a:prstGeom>
        </p:spPr>
      </p:pic>
      <p:sp>
        <p:nvSpPr>
          <p:cNvPr id="17" name="Rektangel 16">
            <a:extLst>
              <a:ext uri="{FF2B5EF4-FFF2-40B4-BE49-F238E27FC236}">
                <a16:creationId xmlns:a16="http://schemas.microsoft.com/office/drawing/2014/main" id="{57DC0531-E98B-4E4A-A588-1BFE53691951}"/>
              </a:ext>
            </a:extLst>
          </p:cNvPr>
          <p:cNvSpPr/>
          <p:nvPr/>
        </p:nvSpPr>
        <p:spPr>
          <a:xfrm>
            <a:off x="561161" y="1824240"/>
            <a:ext cx="2500032" cy="224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Umeå</a:t>
            </a:r>
            <a:endParaRPr lang="en-GB" dirty="0">
              <a:solidFill>
                <a:schemeClr val="tx1"/>
              </a:solidFill>
            </a:endParaRPr>
          </a:p>
        </p:txBody>
      </p:sp>
      <p:sp>
        <p:nvSpPr>
          <p:cNvPr id="18" name="Rektangel 17">
            <a:extLst>
              <a:ext uri="{FF2B5EF4-FFF2-40B4-BE49-F238E27FC236}">
                <a16:creationId xmlns:a16="http://schemas.microsoft.com/office/drawing/2014/main" id="{F2CD99ED-B004-7E47-8999-3DAD0D55EAE5}"/>
              </a:ext>
            </a:extLst>
          </p:cNvPr>
          <p:cNvSpPr/>
          <p:nvPr/>
        </p:nvSpPr>
        <p:spPr>
          <a:xfrm>
            <a:off x="545991" y="3984781"/>
            <a:ext cx="10483028" cy="224118"/>
          </a:xfrm>
          <a:prstGeom prst="rect">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Film 2003                                     </a:t>
            </a:r>
            <a:r>
              <a:rPr lang="en-GB" dirty="0" err="1">
                <a:solidFill>
                  <a:schemeClr val="tx1"/>
                </a:solidFill>
              </a:rPr>
              <a:t>Kär</a:t>
            </a:r>
            <a:r>
              <a:rPr lang="en-GB" dirty="0">
                <a:solidFill>
                  <a:schemeClr val="tx1"/>
                </a:solidFill>
              </a:rPr>
              <a:t>                                      Fri </a:t>
            </a:r>
            <a:r>
              <a:rPr lang="en-GB" dirty="0" err="1">
                <a:solidFill>
                  <a:schemeClr val="tx1"/>
                </a:solidFill>
              </a:rPr>
              <a:t>konst</a:t>
            </a:r>
            <a:r>
              <a:rPr lang="en-GB" dirty="0">
                <a:solidFill>
                  <a:schemeClr val="tx1"/>
                </a:solidFill>
              </a:rPr>
              <a:t> 2005                         </a:t>
            </a:r>
            <a:r>
              <a:rPr lang="en-GB" dirty="0" err="1">
                <a:solidFill>
                  <a:schemeClr val="tx1"/>
                </a:solidFill>
              </a:rPr>
              <a:t>Kontor</a:t>
            </a:r>
            <a:r>
              <a:rPr lang="en-GB" dirty="0">
                <a:solidFill>
                  <a:schemeClr val="tx1"/>
                </a:solidFill>
              </a:rPr>
              <a:t> 2007-2011</a:t>
            </a:r>
          </a:p>
        </p:txBody>
      </p:sp>
      <p:pic>
        <p:nvPicPr>
          <p:cNvPr id="16" name="Bildobjekt 15">
            <a:extLst>
              <a:ext uri="{FF2B5EF4-FFF2-40B4-BE49-F238E27FC236}">
                <a16:creationId xmlns:a16="http://schemas.microsoft.com/office/drawing/2014/main" id="{E0FAA818-0C29-C146-81D7-AEF50633C619}"/>
              </a:ext>
            </a:extLst>
          </p:cNvPr>
          <p:cNvPicPr>
            <a:picLocks noChangeAspect="1"/>
          </p:cNvPicPr>
          <p:nvPr/>
        </p:nvPicPr>
        <p:blipFill>
          <a:blip r:embed="rId8"/>
          <a:stretch>
            <a:fillRect/>
          </a:stretch>
        </p:blipFill>
        <p:spPr>
          <a:xfrm>
            <a:off x="2057893" y="367554"/>
            <a:ext cx="2006600" cy="635000"/>
          </a:xfrm>
          <a:prstGeom prst="rect">
            <a:avLst/>
          </a:prstGeom>
        </p:spPr>
      </p:pic>
    </p:spTree>
    <p:extLst>
      <p:ext uri="{BB962C8B-B14F-4D97-AF65-F5344CB8AC3E}">
        <p14:creationId xmlns:p14="http://schemas.microsoft.com/office/powerpoint/2010/main" val="1561009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Språk</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a:xfrm>
            <a:off x="1441342" y="2406811"/>
            <a:ext cx="9439760" cy="4388272"/>
          </a:xfrm>
        </p:spPr>
        <p:txBody>
          <a:bodyPr>
            <a:noAutofit/>
          </a:bodyPr>
          <a:lstStyle/>
          <a:p>
            <a:pPr>
              <a:lnSpc>
                <a:spcPct val="150000"/>
              </a:lnSpc>
            </a:pPr>
            <a:r>
              <a:rPr lang="sv-SE" dirty="0"/>
              <a:t>”Man kan aldrig vara för tydlig”</a:t>
            </a:r>
          </a:p>
          <a:p>
            <a:pPr lvl="1">
              <a:lnSpc>
                <a:spcPct val="150000"/>
              </a:lnSpc>
            </a:pPr>
            <a:r>
              <a:rPr lang="sv-SE" dirty="0"/>
              <a:t>Vad står CM för? </a:t>
            </a:r>
          </a:p>
          <a:p>
            <a:pPr>
              <a:lnSpc>
                <a:spcPct val="150000"/>
              </a:lnSpc>
            </a:pPr>
            <a:r>
              <a:rPr lang="sv-SE" dirty="0"/>
              <a:t>Våga ställa dumma frågor!</a:t>
            </a:r>
          </a:p>
        </p:txBody>
      </p:sp>
    </p:spTree>
    <p:extLst>
      <p:ext uri="{BB962C8B-B14F-4D97-AF65-F5344CB8AC3E}">
        <p14:creationId xmlns:p14="http://schemas.microsoft.com/office/powerpoint/2010/main" val="3465293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Synliggörande av struktur</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lvl="1">
              <a:lnSpc>
                <a:spcPct val="150000"/>
              </a:lnSpc>
            </a:pPr>
            <a:r>
              <a:rPr lang="sv-SE" dirty="0"/>
              <a:t>Olika människor har olika behov av struktur. Anpassa efter aktuellt team. </a:t>
            </a:r>
          </a:p>
        </p:txBody>
      </p:sp>
    </p:spTree>
    <p:extLst>
      <p:ext uri="{BB962C8B-B14F-4D97-AF65-F5344CB8AC3E}">
        <p14:creationId xmlns:p14="http://schemas.microsoft.com/office/powerpoint/2010/main" val="4202141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sv-SE" dirty="0"/>
              <a:t>Synliggörande av struktur</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lvl="1">
              <a:lnSpc>
                <a:spcPct val="150000"/>
              </a:lnSpc>
            </a:pPr>
            <a:r>
              <a:rPr lang="sv-SE" dirty="0"/>
              <a:t>Olika människor har olika behov av struktur. Anpassa efter aktuellt team. </a:t>
            </a:r>
          </a:p>
          <a:p>
            <a:pPr lvl="1">
              <a:lnSpc>
                <a:spcPct val="150000"/>
              </a:lnSpc>
            </a:pPr>
            <a:r>
              <a:rPr lang="sv-SE" dirty="0"/>
              <a:t>Visualisera processer</a:t>
            </a:r>
          </a:p>
          <a:p>
            <a:pPr lvl="2">
              <a:lnSpc>
                <a:spcPct val="150000"/>
              </a:lnSpc>
            </a:pPr>
            <a:r>
              <a:rPr lang="sv-SE" sz="1800" dirty="0"/>
              <a:t>Beslut</a:t>
            </a:r>
          </a:p>
          <a:p>
            <a:pPr lvl="2">
              <a:lnSpc>
                <a:spcPct val="150000"/>
              </a:lnSpc>
            </a:pPr>
            <a:r>
              <a:rPr lang="sv-SE" sz="1800" dirty="0"/>
              <a:t>Kommunikationsvägar</a:t>
            </a:r>
          </a:p>
          <a:p>
            <a:pPr lvl="2">
              <a:lnSpc>
                <a:spcPct val="150000"/>
              </a:lnSpc>
            </a:pPr>
            <a:r>
              <a:rPr lang="sv-SE" sz="1800" dirty="0" err="1"/>
              <a:t>Sprintmål</a:t>
            </a:r>
            <a:endParaRPr lang="sv-SE" sz="1800" dirty="0"/>
          </a:p>
          <a:p>
            <a:pPr lvl="2">
              <a:lnSpc>
                <a:spcPct val="150000"/>
              </a:lnSpc>
            </a:pPr>
            <a:endParaRPr lang="sv-SE" dirty="0"/>
          </a:p>
          <a:p>
            <a:pPr lvl="2">
              <a:lnSpc>
                <a:spcPct val="150000"/>
              </a:lnSpc>
            </a:pPr>
            <a:endParaRPr lang="sv-SE" dirty="0"/>
          </a:p>
        </p:txBody>
      </p:sp>
    </p:spTree>
    <p:extLst>
      <p:ext uri="{BB962C8B-B14F-4D97-AF65-F5344CB8AC3E}">
        <p14:creationId xmlns:p14="http://schemas.microsoft.com/office/powerpoint/2010/main" val="771134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C8E9443-203A-2C4E-A75B-6A91C8314C9B}"/>
              </a:ext>
            </a:extLst>
          </p:cNvPr>
          <p:cNvSpPr>
            <a:spLocks noGrp="1"/>
          </p:cNvSpPr>
          <p:nvPr>
            <p:ph type="title"/>
          </p:nvPr>
        </p:nvSpPr>
        <p:spPr/>
        <p:txBody>
          <a:bodyPr/>
          <a:lstStyle/>
          <a:p>
            <a:r>
              <a:rPr lang="sv-SE" dirty="0"/>
              <a:t>Härskartekniker</a:t>
            </a:r>
          </a:p>
        </p:txBody>
      </p:sp>
    </p:spTree>
    <p:extLst>
      <p:ext uri="{BB962C8B-B14F-4D97-AF65-F5344CB8AC3E}">
        <p14:creationId xmlns:p14="http://schemas.microsoft.com/office/powerpoint/2010/main" val="4091217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6" descr="Oroligt ansikte utan fyllning">
            <a:extLst>
              <a:ext uri="{FF2B5EF4-FFF2-40B4-BE49-F238E27FC236}">
                <a16:creationId xmlns:a16="http://schemas.microsoft.com/office/drawing/2014/main" id="{84210727-09C7-9647-8313-6177C87E15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0079" y="2493079"/>
            <a:ext cx="1871841" cy="1871841"/>
          </a:xfrm>
          <a:prstGeom prst="rect">
            <a:avLst/>
          </a:prstGeom>
        </p:spPr>
      </p:pic>
    </p:spTree>
    <p:extLst>
      <p:ext uri="{BB962C8B-B14F-4D97-AF65-F5344CB8AC3E}">
        <p14:creationId xmlns:p14="http://schemas.microsoft.com/office/powerpoint/2010/main" val="558278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C8E9443-203A-2C4E-A75B-6A91C8314C9B}"/>
              </a:ext>
            </a:extLst>
          </p:cNvPr>
          <p:cNvSpPr>
            <a:spLocks noGrp="1"/>
          </p:cNvSpPr>
          <p:nvPr>
            <p:ph type="title"/>
          </p:nvPr>
        </p:nvSpPr>
        <p:spPr/>
        <p:txBody>
          <a:bodyPr/>
          <a:lstStyle/>
          <a:p>
            <a:r>
              <a:rPr lang="sv-SE" dirty="0"/>
              <a:t>Motsats till härskartekniker</a:t>
            </a:r>
          </a:p>
        </p:txBody>
      </p:sp>
      <p:sp>
        <p:nvSpPr>
          <p:cNvPr id="3" name="Platshållare för innehåll 2">
            <a:extLst>
              <a:ext uri="{FF2B5EF4-FFF2-40B4-BE49-F238E27FC236}">
                <a16:creationId xmlns:a16="http://schemas.microsoft.com/office/drawing/2014/main" id="{F55F526E-63F0-9844-8636-95A317873664}"/>
              </a:ext>
            </a:extLst>
          </p:cNvPr>
          <p:cNvSpPr>
            <a:spLocks noGrp="1"/>
          </p:cNvSpPr>
          <p:nvPr>
            <p:ph sz="half" idx="1"/>
          </p:nvPr>
        </p:nvSpPr>
        <p:spPr>
          <a:xfrm>
            <a:off x="1441342" y="2406812"/>
            <a:ext cx="9439760" cy="2895030"/>
          </a:xfrm>
        </p:spPr>
        <p:txBody>
          <a:bodyPr>
            <a:noAutofit/>
          </a:bodyPr>
          <a:lstStyle/>
          <a:p>
            <a:pPr>
              <a:lnSpc>
                <a:spcPct val="150000"/>
              </a:lnSpc>
            </a:pPr>
            <a:r>
              <a:rPr lang="sv-SE" sz="2000" dirty="0"/>
              <a:t>1978 – Berit Ås myntade de första fem härskartekniker</a:t>
            </a:r>
          </a:p>
          <a:p>
            <a:pPr>
              <a:lnSpc>
                <a:spcPct val="150000"/>
              </a:lnSpc>
            </a:pPr>
            <a:r>
              <a:rPr lang="sv-SE" sz="2000" dirty="0"/>
              <a:t>2003 – Berit Ås pratar i radioprogrammet Freja i P1 om två till</a:t>
            </a:r>
          </a:p>
          <a:p>
            <a:pPr>
              <a:lnSpc>
                <a:spcPct val="150000"/>
              </a:lnSpc>
            </a:pPr>
            <a:r>
              <a:rPr lang="sv-SE" sz="2000" dirty="0"/>
              <a:t>2004 – Ditte Jonasson, Diana </a:t>
            </a:r>
            <a:r>
              <a:rPr lang="sv-SE" sz="2000" dirty="0" err="1"/>
              <a:t>Amnéus</a:t>
            </a:r>
            <a:r>
              <a:rPr lang="sv-SE" sz="2000" dirty="0"/>
              <a:t>, Ulrika Flock, Pernilla Rosell </a:t>
            </a:r>
            <a:r>
              <a:rPr lang="sv-SE" sz="2000" dirty="0" err="1"/>
              <a:t>Steuer</a:t>
            </a:r>
            <a:r>
              <a:rPr lang="sv-SE" sz="2000" dirty="0"/>
              <a:t> och Gunnel Testad skapar </a:t>
            </a:r>
            <a:r>
              <a:rPr lang="sv-SE" sz="2000" b="1" dirty="0"/>
              <a:t>”</a:t>
            </a:r>
            <a:r>
              <a:rPr lang="sv-SE" sz="2000" b="1" dirty="0" err="1"/>
              <a:t>Bekräftartekniker</a:t>
            </a:r>
            <a:r>
              <a:rPr lang="sv-SE" sz="2000" b="1" dirty="0"/>
              <a:t> och motstrategier - sätt att bemöta maktstrukturer och förändra sociala klimat” </a:t>
            </a:r>
            <a:r>
              <a:rPr lang="sv-SE" sz="2000" dirty="0"/>
              <a:t>(för dom fem första härskarteknikerna) </a:t>
            </a:r>
          </a:p>
        </p:txBody>
      </p:sp>
    </p:spTree>
    <p:extLst>
      <p:ext uri="{BB962C8B-B14F-4D97-AF65-F5344CB8AC3E}">
        <p14:creationId xmlns:p14="http://schemas.microsoft.com/office/powerpoint/2010/main" val="796533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57EA7BD-1B5C-074C-A5F3-8910600A6F74}"/>
              </a:ext>
            </a:extLst>
          </p:cNvPr>
          <p:cNvSpPr>
            <a:spLocks noGrp="1"/>
          </p:cNvSpPr>
          <p:nvPr>
            <p:ph type="ctrTitle"/>
          </p:nvPr>
        </p:nvSpPr>
        <p:spPr>
          <a:xfrm>
            <a:off x="628650" y="1122363"/>
            <a:ext cx="10872788" cy="2387600"/>
          </a:xfrm>
        </p:spPr>
        <p:txBody>
          <a:bodyPr>
            <a:normAutofit/>
          </a:bodyPr>
          <a:lstStyle/>
          <a:p>
            <a:r>
              <a:rPr lang="sv-SE" sz="3600" dirty="0"/>
              <a:t>Härskartekniker </a:t>
            </a:r>
            <a:r>
              <a:rPr lang="sv-SE" sz="3600" dirty="0">
                <a:solidFill>
                  <a:srgbClr val="000000"/>
                </a:solidFill>
              </a:rPr>
              <a:t>–</a:t>
            </a:r>
            <a:r>
              <a:rPr lang="sv-SE" sz="3600" dirty="0"/>
              <a:t> </a:t>
            </a:r>
            <a:r>
              <a:rPr lang="sv-SE" sz="3600" dirty="0">
                <a:solidFill>
                  <a:schemeClr val="accent4"/>
                </a:solidFill>
              </a:rPr>
              <a:t>Motstrategier</a:t>
            </a:r>
            <a:r>
              <a:rPr lang="sv-SE" sz="3600" dirty="0"/>
              <a:t> </a:t>
            </a:r>
            <a:r>
              <a:rPr lang="sv-SE" sz="3600" dirty="0">
                <a:solidFill>
                  <a:srgbClr val="000000"/>
                </a:solidFill>
              </a:rPr>
              <a:t>–</a:t>
            </a:r>
            <a:r>
              <a:rPr lang="sv-SE" sz="3600" dirty="0"/>
              <a:t> </a:t>
            </a:r>
            <a:r>
              <a:rPr lang="sv-SE" sz="3600" dirty="0" err="1">
                <a:solidFill>
                  <a:schemeClr val="accent2"/>
                </a:solidFill>
              </a:rPr>
              <a:t>Bekräftartekniker</a:t>
            </a:r>
            <a:endParaRPr lang="sv-SE" sz="3600" dirty="0">
              <a:solidFill>
                <a:schemeClr val="accent2"/>
              </a:solidFill>
            </a:endParaRPr>
          </a:p>
        </p:txBody>
      </p:sp>
    </p:spTree>
    <p:extLst>
      <p:ext uri="{BB962C8B-B14F-4D97-AF65-F5344CB8AC3E}">
        <p14:creationId xmlns:p14="http://schemas.microsoft.com/office/powerpoint/2010/main" val="2591984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762CCC-13BB-C640-A53B-03DFF94F3E4C}"/>
              </a:ext>
            </a:extLst>
          </p:cNvPr>
          <p:cNvSpPr>
            <a:spLocks noGrp="1"/>
          </p:cNvSpPr>
          <p:nvPr>
            <p:ph type="ctrTitle"/>
          </p:nvPr>
        </p:nvSpPr>
        <p:spPr>
          <a:xfrm>
            <a:off x="1524000" y="1122363"/>
            <a:ext cx="9144000" cy="1199283"/>
          </a:xfrm>
        </p:spPr>
        <p:txBody>
          <a:bodyPr/>
          <a:lstStyle/>
          <a:p>
            <a:r>
              <a:rPr lang="sv-SE" dirty="0"/>
              <a:t>Osynliggör </a:t>
            </a:r>
            <a:r>
              <a:rPr lang="sv-SE" dirty="0">
                <a:solidFill>
                  <a:srgbClr val="000000"/>
                </a:solidFill>
              </a:rPr>
              <a:t>–</a:t>
            </a:r>
            <a:r>
              <a:rPr lang="sv-SE" dirty="0">
                <a:solidFill>
                  <a:schemeClr val="accent4"/>
                </a:solidFill>
              </a:rPr>
              <a:t> Ta plats </a:t>
            </a:r>
            <a:r>
              <a:rPr lang="sv-SE" dirty="0">
                <a:solidFill>
                  <a:srgbClr val="000000"/>
                </a:solidFill>
              </a:rPr>
              <a:t>–</a:t>
            </a:r>
            <a:r>
              <a:rPr lang="sv-SE" dirty="0">
                <a:solidFill>
                  <a:schemeClr val="accent2"/>
                </a:solidFill>
              </a:rPr>
              <a:t> Synliggör</a:t>
            </a:r>
          </a:p>
        </p:txBody>
      </p:sp>
      <p:pic>
        <p:nvPicPr>
          <p:cNvPr id="5" name="Bildobjekt 4" descr="En bild som visar träd, utomhus, snö&#10;&#10;Automatiskt genererad beskrivning">
            <a:extLst>
              <a:ext uri="{FF2B5EF4-FFF2-40B4-BE49-F238E27FC236}">
                <a16:creationId xmlns:a16="http://schemas.microsoft.com/office/drawing/2014/main" id="{AF064906-58F1-1A66-8CA5-561D52B0F9BF}"/>
              </a:ext>
            </a:extLst>
          </p:cNvPr>
          <p:cNvPicPr>
            <a:picLocks noChangeAspect="1"/>
          </p:cNvPicPr>
          <p:nvPr/>
        </p:nvPicPr>
        <p:blipFill>
          <a:blip r:embed="rId3"/>
          <a:stretch>
            <a:fillRect/>
          </a:stretch>
        </p:blipFill>
        <p:spPr>
          <a:xfrm>
            <a:off x="3599295" y="2925619"/>
            <a:ext cx="4356100" cy="3098800"/>
          </a:xfrm>
          <a:prstGeom prst="rect">
            <a:avLst/>
          </a:prstGeom>
        </p:spPr>
      </p:pic>
    </p:spTree>
    <p:extLst>
      <p:ext uri="{BB962C8B-B14F-4D97-AF65-F5344CB8AC3E}">
        <p14:creationId xmlns:p14="http://schemas.microsoft.com/office/powerpoint/2010/main" val="1279475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762CCC-13BB-C640-A53B-03DFF94F3E4C}"/>
              </a:ext>
            </a:extLst>
          </p:cNvPr>
          <p:cNvSpPr>
            <a:spLocks noGrp="1"/>
          </p:cNvSpPr>
          <p:nvPr>
            <p:ph type="ctrTitle"/>
          </p:nvPr>
        </p:nvSpPr>
        <p:spPr>
          <a:xfrm>
            <a:off x="485775" y="1122363"/>
            <a:ext cx="10901363" cy="1260619"/>
          </a:xfrm>
        </p:spPr>
        <p:txBody>
          <a:bodyPr/>
          <a:lstStyle/>
          <a:p>
            <a:r>
              <a:rPr lang="sv-SE" dirty="0"/>
              <a:t>Förlöjligande </a:t>
            </a:r>
            <a:r>
              <a:rPr lang="sv-SE" dirty="0">
                <a:solidFill>
                  <a:srgbClr val="000000"/>
                </a:solidFill>
              </a:rPr>
              <a:t>–</a:t>
            </a:r>
            <a:r>
              <a:rPr lang="sv-SE" dirty="0">
                <a:solidFill>
                  <a:schemeClr val="accent4"/>
                </a:solidFill>
              </a:rPr>
              <a:t> Ifrågasätta </a:t>
            </a:r>
            <a:r>
              <a:rPr lang="sv-SE" dirty="0">
                <a:solidFill>
                  <a:srgbClr val="000000"/>
                </a:solidFill>
              </a:rPr>
              <a:t>–</a:t>
            </a:r>
            <a:r>
              <a:rPr lang="sv-SE" dirty="0">
                <a:solidFill>
                  <a:schemeClr val="accent2"/>
                </a:solidFill>
              </a:rPr>
              <a:t> Respekterande</a:t>
            </a:r>
          </a:p>
        </p:txBody>
      </p:sp>
      <p:pic>
        <p:nvPicPr>
          <p:cNvPr id="5" name="Bildobjekt 4" descr="En bild som visar skulptur, byggmaterial, sten&#10;&#10;Automatiskt genererad beskrivning">
            <a:extLst>
              <a:ext uri="{FF2B5EF4-FFF2-40B4-BE49-F238E27FC236}">
                <a16:creationId xmlns:a16="http://schemas.microsoft.com/office/drawing/2014/main" id="{2960470A-6D31-1BB4-F6B2-B158D86841DF}"/>
              </a:ext>
            </a:extLst>
          </p:cNvPr>
          <p:cNvPicPr>
            <a:picLocks noChangeAspect="1"/>
          </p:cNvPicPr>
          <p:nvPr/>
        </p:nvPicPr>
        <p:blipFill>
          <a:blip r:embed="rId3"/>
          <a:stretch>
            <a:fillRect/>
          </a:stretch>
        </p:blipFill>
        <p:spPr>
          <a:xfrm>
            <a:off x="4546600" y="2584883"/>
            <a:ext cx="3098800" cy="4140200"/>
          </a:xfrm>
          <a:prstGeom prst="rect">
            <a:avLst/>
          </a:prstGeom>
        </p:spPr>
      </p:pic>
    </p:spTree>
    <p:extLst>
      <p:ext uri="{BB962C8B-B14F-4D97-AF65-F5344CB8AC3E}">
        <p14:creationId xmlns:p14="http://schemas.microsoft.com/office/powerpoint/2010/main" val="1524794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762CCC-13BB-C640-A53B-03DFF94F3E4C}"/>
              </a:ext>
            </a:extLst>
          </p:cNvPr>
          <p:cNvSpPr>
            <a:spLocks noGrp="1"/>
          </p:cNvSpPr>
          <p:nvPr>
            <p:ph type="ctrTitle"/>
          </p:nvPr>
        </p:nvSpPr>
        <p:spPr>
          <a:xfrm>
            <a:off x="1524000" y="1122363"/>
            <a:ext cx="9144000" cy="1260619"/>
          </a:xfrm>
        </p:spPr>
        <p:txBody>
          <a:bodyPr/>
          <a:lstStyle/>
          <a:p>
            <a:r>
              <a:rPr lang="sv-SE" dirty="0"/>
              <a:t>Undanhållande av information </a:t>
            </a:r>
            <a:r>
              <a:rPr lang="sv-SE" dirty="0">
                <a:solidFill>
                  <a:srgbClr val="000000"/>
                </a:solidFill>
              </a:rPr>
              <a:t>–</a:t>
            </a:r>
            <a:r>
              <a:rPr lang="sv-SE" dirty="0">
                <a:solidFill>
                  <a:schemeClr val="accent4"/>
                </a:solidFill>
              </a:rPr>
              <a:t> </a:t>
            </a:r>
            <a:br>
              <a:rPr lang="sv-SE" dirty="0">
                <a:solidFill>
                  <a:schemeClr val="accent4"/>
                </a:solidFill>
              </a:rPr>
            </a:br>
            <a:r>
              <a:rPr lang="sv-SE" dirty="0">
                <a:solidFill>
                  <a:schemeClr val="accent4"/>
                </a:solidFill>
              </a:rPr>
              <a:t>Korten på bordet</a:t>
            </a:r>
            <a:r>
              <a:rPr lang="sv-SE" dirty="0"/>
              <a:t> </a:t>
            </a:r>
            <a:r>
              <a:rPr lang="sv-SE" dirty="0">
                <a:solidFill>
                  <a:srgbClr val="000000"/>
                </a:solidFill>
              </a:rPr>
              <a:t>–</a:t>
            </a:r>
            <a:r>
              <a:rPr lang="sv-SE" dirty="0">
                <a:solidFill>
                  <a:schemeClr val="accent2"/>
                </a:solidFill>
              </a:rPr>
              <a:t> Informera</a:t>
            </a:r>
          </a:p>
        </p:txBody>
      </p:sp>
      <p:pic>
        <p:nvPicPr>
          <p:cNvPr id="4" name="Bildobjekt 3" descr="En bild som visar pennteckning&#10;&#10;Automatiskt genererad beskrivning">
            <a:extLst>
              <a:ext uri="{FF2B5EF4-FFF2-40B4-BE49-F238E27FC236}">
                <a16:creationId xmlns:a16="http://schemas.microsoft.com/office/drawing/2014/main" id="{81C85A06-69F4-2D94-BA2F-852DA89895E1}"/>
              </a:ext>
            </a:extLst>
          </p:cNvPr>
          <p:cNvPicPr>
            <a:picLocks noChangeAspect="1"/>
          </p:cNvPicPr>
          <p:nvPr/>
        </p:nvPicPr>
        <p:blipFill>
          <a:blip r:embed="rId3"/>
          <a:stretch>
            <a:fillRect/>
          </a:stretch>
        </p:blipFill>
        <p:spPr>
          <a:xfrm>
            <a:off x="4210050" y="2743200"/>
            <a:ext cx="3771900" cy="3810000"/>
          </a:xfrm>
          <a:prstGeom prst="rect">
            <a:avLst/>
          </a:prstGeom>
        </p:spPr>
      </p:pic>
    </p:spTree>
    <p:extLst>
      <p:ext uri="{BB962C8B-B14F-4D97-AF65-F5344CB8AC3E}">
        <p14:creationId xmlns:p14="http://schemas.microsoft.com/office/powerpoint/2010/main" val="362837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2AD8C358-48AA-CD43-8660-939124BD9A7D}"/>
              </a:ext>
            </a:extLst>
          </p:cNvPr>
          <p:cNvPicPr>
            <a:picLocks noChangeAspect="1"/>
          </p:cNvPicPr>
          <p:nvPr/>
        </p:nvPicPr>
        <p:blipFill>
          <a:blip r:embed="rId3"/>
          <a:stretch>
            <a:fillRect/>
          </a:stretch>
        </p:blipFill>
        <p:spPr>
          <a:xfrm>
            <a:off x="545990" y="367554"/>
            <a:ext cx="2507239" cy="1410826"/>
          </a:xfrm>
          <a:prstGeom prst="rect">
            <a:avLst/>
          </a:prstGeom>
        </p:spPr>
      </p:pic>
      <p:pic>
        <p:nvPicPr>
          <p:cNvPr id="9" name="Bildobjekt 8">
            <a:extLst>
              <a:ext uri="{FF2B5EF4-FFF2-40B4-BE49-F238E27FC236}">
                <a16:creationId xmlns:a16="http://schemas.microsoft.com/office/drawing/2014/main" id="{F2E2E8EC-22E5-F245-A5E9-6E331DFF0E83}"/>
              </a:ext>
            </a:extLst>
          </p:cNvPr>
          <p:cNvPicPr>
            <a:picLocks noChangeAspect="1"/>
          </p:cNvPicPr>
          <p:nvPr/>
        </p:nvPicPr>
        <p:blipFill>
          <a:blip r:embed="rId4"/>
          <a:stretch>
            <a:fillRect/>
          </a:stretch>
        </p:blipFill>
        <p:spPr>
          <a:xfrm>
            <a:off x="545990" y="2275618"/>
            <a:ext cx="2008243" cy="1651007"/>
          </a:xfrm>
          <a:prstGeom prst="rect">
            <a:avLst/>
          </a:prstGeom>
        </p:spPr>
      </p:pic>
      <p:pic>
        <p:nvPicPr>
          <p:cNvPr id="10" name="Bildobjekt 9">
            <a:extLst>
              <a:ext uri="{FF2B5EF4-FFF2-40B4-BE49-F238E27FC236}">
                <a16:creationId xmlns:a16="http://schemas.microsoft.com/office/drawing/2014/main" id="{EE96A336-4B3D-3043-B5FB-F4066D1F1BD3}"/>
              </a:ext>
            </a:extLst>
          </p:cNvPr>
          <p:cNvPicPr>
            <a:picLocks noChangeAspect="1"/>
          </p:cNvPicPr>
          <p:nvPr/>
        </p:nvPicPr>
        <p:blipFill>
          <a:blip r:embed="rId5"/>
          <a:stretch>
            <a:fillRect/>
          </a:stretch>
        </p:blipFill>
        <p:spPr>
          <a:xfrm>
            <a:off x="2849994" y="2311732"/>
            <a:ext cx="2369297" cy="1607001"/>
          </a:xfrm>
          <a:prstGeom prst="rect">
            <a:avLst/>
          </a:prstGeom>
        </p:spPr>
      </p:pic>
      <p:pic>
        <p:nvPicPr>
          <p:cNvPr id="11" name="Bildobjekt 10">
            <a:extLst>
              <a:ext uri="{FF2B5EF4-FFF2-40B4-BE49-F238E27FC236}">
                <a16:creationId xmlns:a16="http://schemas.microsoft.com/office/drawing/2014/main" id="{4090B972-F2EB-2042-8CC2-CAE544EA4FC4}"/>
              </a:ext>
            </a:extLst>
          </p:cNvPr>
          <p:cNvPicPr>
            <a:picLocks noChangeAspect="1"/>
          </p:cNvPicPr>
          <p:nvPr/>
        </p:nvPicPr>
        <p:blipFill>
          <a:blip r:embed="rId6"/>
          <a:stretch>
            <a:fillRect/>
          </a:stretch>
        </p:blipFill>
        <p:spPr>
          <a:xfrm>
            <a:off x="5622628" y="2282467"/>
            <a:ext cx="2503021" cy="1677951"/>
          </a:xfrm>
          <a:prstGeom prst="rect">
            <a:avLst/>
          </a:prstGeom>
        </p:spPr>
      </p:pic>
      <p:pic>
        <p:nvPicPr>
          <p:cNvPr id="12" name="Bildobjekt 11">
            <a:extLst>
              <a:ext uri="{FF2B5EF4-FFF2-40B4-BE49-F238E27FC236}">
                <a16:creationId xmlns:a16="http://schemas.microsoft.com/office/drawing/2014/main" id="{E9E1EFCC-012B-374F-94AE-BE8866C5736F}"/>
              </a:ext>
            </a:extLst>
          </p:cNvPr>
          <p:cNvPicPr>
            <a:picLocks noChangeAspect="1"/>
          </p:cNvPicPr>
          <p:nvPr/>
        </p:nvPicPr>
        <p:blipFill>
          <a:blip r:embed="rId7"/>
          <a:stretch>
            <a:fillRect/>
          </a:stretch>
        </p:blipFill>
        <p:spPr>
          <a:xfrm>
            <a:off x="8528986" y="2282467"/>
            <a:ext cx="2500032" cy="1669869"/>
          </a:xfrm>
          <a:prstGeom prst="rect">
            <a:avLst/>
          </a:prstGeom>
        </p:spPr>
      </p:pic>
      <p:pic>
        <p:nvPicPr>
          <p:cNvPr id="13" name="Bildobjekt 12">
            <a:extLst>
              <a:ext uri="{FF2B5EF4-FFF2-40B4-BE49-F238E27FC236}">
                <a16:creationId xmlns:a16="http://schemas.microsoft.com/office/drawing/2014/main" id="{0038AFBF-A6F8-B84E-9146-76ACC276F745}"/>
              </a:ext>
            </a:extLst>
          </p:cNvPr>
          <p:cNvPicPr>
            <a:picLocks noChangeAspect="1"/>
          </p:cNvPicPr>
          <p:nvPr/>
        </p:nvPicPr>
        <p:blipFill>
          <a:blip r:embed="rId8"/>
          <a:stretch>
            <a:fillRect/>
          </a:stretch>
        </p:blipFill>
        <p:spPr>
          <a:xfrm>
            <a:off x="545990" y="4411355"/>
            <a:ext cx="2171928" cy="1733967"/>
          </a:xfrm>
          <a:prstGeom prst="rect">
            <a:avLst/>
          </a:prstGeom>
        </p:spPr>
      </p:pic>
      <p:pic>
        <p:nvPicPr>
          <p:cNvPr id="14" name="Bildobjekt 13">
            <a:extLst>
              <a:ext uri="{FF2B5EF4-FFF2-40B4-BE49-F238E27FC236}">
                <a16:creationId xmlns:a16="http://schemas.microsoft.com/office/drawing/2014/main" id="{36E5E1C0-BF5B-8643-8CF7-4F43D4A5E352}"/>
              </a:ext>
            </a:extLst>
          </p:cNvPr>
          <p:cNvPicPr>
            <a:picLocks noChangeAspect="1"/>
          </p:cNvPicPr>
          <p:nvPr/>
        </p:nvPicPr>
        <p:blipFill>
          <a:blip r:embed="rId9"/>
          <a:stretch>
            <a:fillRect/>
          </a:stretch>
        </p:blipFill>
        <p:spPr>
          <a:xfrm>
            <a:off x="3053229" y="4425260"/>
            <a:ext cx="2755900" cy="1720062"/>
          </a:xfrm>
          <a:prstGeom prst="rect">
            <a:avLst/>
          </a:prstGeom>
        </p:spPr>
      </p:pic>
      <p:pic>
        <p:nvPicPr>
          <p:cNvPr id="15" name="Bildobjekt 14">
            <a:extLst>
              <a:ext uri="{FF2B5EF4-FFF2-40B4-BE49-F238E27FC236}">
                <a16:creationId xmlns:a16="http://schemas.microsoft.com/office/drawing/2014/main" id="{40536892-686E-924C-BB20-3465FC282773}"/>
              </a:ext>
            </a:extLst>
          </p:cNvPr>
          <p:cNvPicPr>
            <a:picLocks noChangeAspect="1"/>
          </p:cNvPicPr>
          <p:nvPr/>
        </p:nvPicPr>
        <p:blipFill>
          <a:blip r:embed="rId10"/>
          <a:stretch>
            <a:fillRect/>
          </a:stretch>
        </p:blipFill>
        <p:spPr>
          <a:xfrm>
            <a:off x="6170834" y="4425261"/>
            <a:ext cx="2580093" cy="1720062"/>
          </a:xfrm>
          <a:prstGeom prst="rect">
            <a:avLst/>
          </a:prstGeom>
        </p:spPr>
      </p:pic>
      <p:sp>
        <p:nvSpPr>
          <p:cNvPr id="17" name="Rektangel 16">
            <a:extLst>
              <a:ext uri="{FF2B5EF4-FFF2-40B4-BE49-F238E27FC236}">
                <a16:creationId xmlns:a16="http://schemas.microsoft.com/office/drawing/2014/main" id="{57DC0531-E98B-4E4A-A588-1BFE53691951}"/>
              </a:ext>
            </a:extLst>
          </p:cNvPr>
          <p:cNvSpPr/>
          <p:nvPr/>
        </p:nvSpPr>
        <p:spPr>
          <a:xfrm>
            <a:off x="561161" y="1824240"/>
            <a:ext cx="2500032" cy="224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Umeå</a:t>
            </a:r>
            <a:endParaRPr lang="en-GB" dirty="0">
              <a:solidFill>
                <a:schemeClr val="tx1"/>
              </a:solidFill>
            </a:endParaRPr>
          </a:p>
        </p:txBody>
      </p:sp>
      <p:sp>
        <p:nvSpPr>
          <p:cNvPr id="18" name="Rektangel 17">
            <a:extLst>
              <a:ext uri="{FF2B5EF4-FFF2-40B4-BE49-F238E27FC236}">
                <a16:creationId xmlns:a16="http://schemas.microsoft.com/office/drawing/2014/main" id="{F2CD99ED-B004-7E47-8999-3DAD0D55EAE5}"/>
              </a:ext>
            </a:extLst>
          </p:cNvPr>
          <p:cNvSpPr/>
          <p:nvPr/>
        </p:nvSpPr>
        <p:spPr>
          <a:xfrm>
            <a:off x="545991" y="3984781"/>
            <a:ext cx="10483028" cy="224118"/>
          </a:xfrm>
          <a:prstGeom prst="rect">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Film 2003                                     </a:t>
            </a:r>
            <a:r>
              <a:rPr lang="en-GB" dirty="0" err="1">
                <a:solidFill>
                  <a:schemeClr val="tx1"/>
                </a:solidFill>
              </a:rPr>
              <a:t>Kär</a:t>
            </a:r>
            <a:r>
              <a:rPr lang="en-GB" dirty="0">
                <a:solidFill>
                  <a:schemeClr val="tx1"/>
                </a:solidFill>
              </a:rPr>
              <a:t>                                      Fri </a:t>
            </a:r>
            <a:r>
              <a:rPr lang="en-GB" dirty="0" err="1">
                <a:solidFill>
                  <a:schemeClr val="tx1"/>
                </a:solidFill>
              </a:rPr>
              <a:t>konst</a:t>
            </a:r>
            <a:r>
              <a:rPr lang="en-GB" dirty="0">
                <a:solidFill>
                  <a:schemeClr val="tx1"/>
                </a:solidFill>
              </a:rPr>
              <a:t> 2005                         </a:t>
            </a:r>
            <a:r>
              <a:rPr lang="en-GB" dirty="0" err="1">
                <a:solidFill>
                  <a:schemeClr val="tx1"/>
                </a:solidFill>
              </a:rPr>
              <a:t>Kontor</a:t>
            </a:r>
            <a:r>
              <a:rPr lang="en-GB" dirty="0">
                <a:solidFill>
                  <a:schemeClr val="tx1"/>
                </a:solidFill>
              </a:rPr>
              <a:t> 2007-2011</a:t>
            </a:r>
          </a:p>
        </p:txBody>
      </p:sp>
      <p:sp>
        <p:nvSpPr>
          <p:cNvPr id="20" name="Rektangel 19">
            <a:extLst>
              <a:ext uri="{FF2B5EF4-FFF2-40B4-BE49-F238E27FC236}">
                <a16:creationId xmlns:a16="http://schemas.microsoft.com/office/drawing/2014/main" id="{1AC80601-A02D-C24C-A3A4-C3A239348DA8}"/>
              </a:ext>
            </a:extLst>
          </p:cNvPr>
          <p:cNvSpPr/>
          <p:nvPr/>
        </p:nvSpPr>
        <p:spPr>
          <a:xfrm>
            <a:off x="545989" y="6222396"/>
            <a:ext cx="8204937" cy="224118"/>
          </a:xfrm>
          <a:prstGeom prst="rect">
            <a:avLst/>
          </a:prstGeom>
          <a:solidFill>
            <a:schemeClr val="tx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solidFill>
                  <a:schemeClr val="tx1"/>
                </a:solidFill>
              </a:rPr>
              <a:t>Middagsbjudningen</a:t>
            </a:r>
            <a:r>
              <a:rPr lang="en-GB" dirty="0">
                <a:solidFill>
                  <a:schemeClr val="tx1"/>
                </a:solidFill>
              </a:rPr>
              <a:t> 2011-2014</a:t>
            </a:r>
          </a:p>
        </p:txBody>
      </p:sp>
      <p:pic>
        <p:nvPicPr>
          <p:cNvPr id="16" name="Bildobjekt 15">
            <a:extLst>
              <a:ext uri="{FF2B5EF4-FFF2-40B4-BE49-F238E27FC236}">
                <a16:creationId xmlns:a16="http://schemas.microsoft.com/office/drawing/2014/main" id="{E0FAA818-0C29-C146-81D7-AEF50633C619}"/>
              </a:ext>
            </a:extLst>
          </p:cNvPr>
          <p:cNvPicPr>
            <a:picLocks noChangeAspect="1"/>
          </p:cNvPicPr>
          <p:nvPr/>
        </p:nvPicPr>
        <p:blipFill>
          <a:blip r:embed="rId11"/>
          <a:stretch>
            <a:fillRect/>
          </a:stretch>
        </p:blipFill>
        <p:spPr>
          <a:xfrm>
            <a:off x="2057893" y="367554"/>
            <a:ext cx="2006600" cy="635000"/>
          </a:xfrm>
          <a:prstGeom prst="rect">
            <a:avLst/>
          </a:prstGeom>
        </p:spPr>
      </p:pic>
      <p:pic>
        <p:nvPicPr>
          <p:cNvPr id="19" name="Bild 18" descr="Programmerare">
            <a:extLst>
              <a:ext uri="{FF2B5EF4-FFF2-40B4-BE49-F238E27FC236}">
                <a16:creationId xmlns:a16="http://schemas.microsoft.com/office/drawing/2014/main" id="{4C1F3D40-C241-FD42-AF18-6BDBFB8086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61249" y="4626821"/>
            <a:ext cx="914400" cy="914400"/>
          </a:xfrm>
          <a:prstGeom prst="rect">
            <a:avLst/>
          </a:prstGeom>
        </p:spPr>
      </p:pic>
      <p:pic>
        <p:nvPicPr>
          <p:cNvPr id="21" name="Bild 20" descr="Diplom">
            <a:extLst>
              <a:ext uri="{FF2B5EF4-FFF2-40B4-BE49-F238E27FC236}">
                <a16:creationId xmlns:a16="http://schemas.microsoft.com/office/drawing/2014/main" id="{6FE39BE8-CA2E-7246-AD69-2F5CDF27E5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72186" y="4775994"/>
            <a:ext cx="914400" cy="914400"/>
          </a:xfrm>
          <a:prstGeom prst="rect">
            <a:avLst/>
          </a:prstGeom>
        </p:spPr>
      </p:pic>
      <p:sp>
        <p:nvSpPr>
          <p:cNvPr id="22" name="Rektangel 21">
            <a:extLst>
              <a:ext uri="{FF2B5EF4-FFF2-40B4-BE49-F238E27FC236}">
                <a16:creationId xmlns:a16="http://schemas.microsoft.com/office/drawing/2014/main" id="{DF51C136-662B-634B-9796-1901BBE36E8F}"/>
              </a:ext>
            </a:extLst>
          </p:cNvPr>
          <p:cNvSpPr/>
          <p:nvPr/>
        </p:nvSpPr>
        <p:spPr>
          <a:xfrm>
            <a:off x="8931156" y="5541221"/>
            <a:ext cx="2393982" cy="890053"/>
          </a:xfrm>
          <a:prstGeom prst="rect">
            <a:avLst/>
          </a:prstGeom>
          <a:solidFill>
            <a:schemeClr val="tx1">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rPr>
              <a:t>Utvecklare</a:t>
            </a:r>
            <a:r>
              <a:rPr lang="en-GB" sz="1600" dirty="0">
                <a:solidFill>
                  <a:schemeClr val="tx1"/>
                </a:solidFill>
              </a:rPr>
              <a:t> 2015</a:t>
            </a:r>
          </a:p>
          <a:p>
            <a:pPr algn="ctr"/>
            <a:r>
              <a:rPr lang="en-GB" sz="1600" dirty="0" err="1">
                <a:solidFill>
                  <a:schemeClr val="tx1"/>
                </a:solidFill>
              </a:rPr>
              <a:t>Certifierad</a:t>
            </a:r>
            <a:r>
              <a:rPr lang="en-GB" sz="1600" dirty="0">
                <a:solidFill>
                  <a:schemeClr val="tx1"/>
                </a:solidFill>
              </a:rPr>
              <a:t> Scrum Master 2016 </a:t>
            </a:r>
          </a:p>
        </p:txBody>
      </p:sp>
    </p:spTree>
    <p:extLst>
      <p:ext uri="{BB962C8B-B14F-4D97-AF65-F5344CB8AC3E}">
        <p14:creationId xmlns:p14="http://schemas.microsoft.com/office/powerpoint/2010/main" val="2175670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762CCC-13BB-C640-A53B-03DFF94F3E4C}"/>
              </a:ext>
            </a:extLst>
          </p:cNvPr>
          <p:cNvSpPr>
            <a:spLocks noGrp="1"/>
          </p:cNvSpPr>
          <p:nvPr>
            <p:ph type="ctrTitle"/>
          </p:nvPr>
        </p:nvSpPr>
        <p:spPr>
          <a:xfrm>
            <a:off x="1524000" y="1122363"/>
            <a:ext cx="9144000" cy="1274473"/>
          </a:xfrm>
        </p:spPr>
        <p:txBody>
          <a:bodyPr/>
          <a:lstStyle/>
          <a:p>
            <a:r>
              <a:rPr lang="sv-SE" dirty="0"/>
              <a:t>Dubbel bestraffning </a:t>
            </a:r>
            <a:r>
              <a:rPr lang="sv-SE" dirty="0">
                <a:solidFill>
                  <a:srgbClr val="000000"/>
                </a:solidFill>
              </a:rPr>
              <a:t>–</a:t>
            </a:r>
            <a:r>
              <a:rPr lang="sv-SE" dirty="0">
                <a:solidFill>
                  <a:schemeClr val="accent4"/>
                </a:solidFill>
              </a:rPr>
              <a:t> Bryta mönstret</a:t>
            </a:r>
            <a:r>
              <a:rPr lang="sv-SE" dirty="0">
                <a:solidFill>
                  <a:srgbClr val="000000"/>
                </a:solidFill>
              </a:rPr>
              <a:t>–</a:t>
            </a:r>
            <a:r>
              <a:rPr lang="sv-SE" dirty="0">
                <a:solidFill>
                  <a:schemeClr val="accent2"/>
                </a:solidFill>
              </a:rPr>
              <a:t> Dubbel belöning</a:t>
            </a:r>
          </a:p>
        </p:txBody>
      </p:sp>
      <p:pic>
        <p:nvPicPr>
          <p:cNvPr id="4" name="Bildobjekt 3" descr="En bild som visar himmel, utomhus, svart, silhuett&#10;&#10;Automatiskt genererad beskrivning">
            <a:extLst>
              <a:ext uri="{FF2B5EF4-FFF2-40B4-BE49-F238E27FC236}">
                <a16:creationId xmlns:a16="http://schemas.microsoft.com/office/drawing/2014/main" id="{A0EA9136-3D09-1DBD-F99A-1A6674138D80}"/>
              </a:ext>
            </a:extLst>
          </p:cNvPr>
          <p:cNvPicPr>
            <a:picLocks noChangeAspect="1"/>
          </p:cNvPicPr>
          <p:nvPr/>
        </p:nvPicPr>
        <p:blipFill>
          <a:blip r:embed="rId3"/>
          <a:stretch>
            <a:fillRect/>
          </a:stretch>
        </p:blipFill>
        <p:spPr>
          <a:xfrm>
            <a:off x="4203700" y="2739736"/>
            <a:ext cx="3784600" cy="3733800"/>
          </a:xfrm>
          <a:prstGeom prst="rect">
            <a:avLst/>
          </a:prstGeom>
        </p:spPr>
      </p:pic>
    </p:spTree>
    <p:extLst>
      <p:ext uri="{BB962C8B-B14F-4D97-AF65-F5344CB8AC3E}">
        <p14:creationId xmlns:p14="http://schemas.microsoft.com/office/powerpoint/2010/main" val="631551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762CCC-13BB-C640-A53B-03DFF94F3E4C}"/>
              </a:ext>
            </a:extLst>
          </p:cNvPr>
          <p:cNvSpPr>
            <a:spLocks noGrp="1"/>
          </p:cNvSpPr>
          <p:nvPr>
            <p:ph type="ctrTitle"/>
          </p:nvPr>
        </p:nvSpPr>
        <p:spPr>
          <a:xfrm>
            <a:off x="592124" y="1233200"/>
            <a:ext cx="10917382" cy="1260618"/>
          </a:xfrm>
        </p:spPr>
        <p:txBody>
          <a:bodyPr/>
          <a:lstStyle/>
          <a:p>
            <a:r>
              <a:rPr lang="sv-SE" dirty="0"/>
              <a:t>Påläggande av skuld och skam </a:t>
            </a:r>
            <a:r>
              <a:rPr lang="sv-SE" dirty="0">
                <a:solidFill>
                  <a:srgbClr val="000000"/>
                </a:solidFill>
              </a:rPr>
              <a:t>–</a:t>
            </a:r>
            <a:r>
              <a:rPr lang="sv-SE" dirty="0">
                <a:solidFill>
                  <a:schemeClr val="accent4"/>
                </a:solidFill>
              </a:rPr>
              <a:t> Intellektualisera</a:t>
            </a:r>
            <a:r>
              <a:rPr lang="sv-SE" dirty="0"/>
              <a:t> </a:t>
            </a:r>
            <a:r>
              <a:rPr lang="sv-SE" dirty="0">
                <a:solidFill>
                  <a:srgbClr val="000000"/>
                </a:solidFill>
              </a:rPr>
              <a:t>–</a:t>
            </a:r>
            <a:r>
              <a:rPr lang="sv-SE" dirty="0">
                <a:solidFill>
                  <a:schemeClr val="accent2"/>
                </a:solidFill>
              </a:rPr>
              <a:t> Bekräfta rimliga normer</a:t>
            </a:r>
          </a:p>
        </p:txBody>
      </p:sp>
      <p:pic>
        <p:nvPicPr>
          <p:cNvPr id="4" name="Bildobjekt 3" descr="En bild som visar text, vit, tecken&#10;&#10;Automatiskt genererad beskrivning">
            <a:extLst>
              <a:ext uri="{FF2B5EF4-FFF2-40B4-BE49-F238E27FC236}">
                <a16:creationId xmlns:a16="http://schemas.microsoft.com/office/drawing/2014/main" id="{C36BFD01-2A6B-C29D-EC80-B2A0271BB3A9}"/>
              </a:ext>
            </a:extLst>
          </p:cNvPr>
          <p:cNvPicPr>
            <a:picLocks noChangeAspect="1"/>
          </p:cNvPicPr>
          <p:nvPr/>
        </p:nvPicPr>
        <p:blipFill>
          <a:blip r:embed="rId3"/>
          <a:stretch>
            <a:fillRect/>
          </a:stretch>
        </p:blipFill>
        <p:spPr>
          <a:xfrm>
            <a:off x="4489450" y="2804388"/>
            <a:ext cx="3213100" cy="3632200"/>
          </a:xfrm>
          <a:prstGeom prst="rect">
            <a:avLst/>
          </a:prstGeom>
        </p:spPr>
      </p:pic>
    </p:spTree>
    <p:extLst>
      <p:ext uri="{BB962C8B-B14F-4D97-AF65-F5344CB8AC3E}">
        <p14:creationId xmlns:p14="http://schemas.microsoft.com/office/powerpoint/2010/main" val="2005223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en-GB" dirty="0" err="1"/>
              <a:t>Kom</a:t>
            </a:r>
            <a:r>
              <a:rPr lang="en-GB" dirty="0"/>
              <a:t> </a:t>
            </a:r>
            <a:r>
              <a:rPr lang="en-GB" dirty="0" err="1"/>
              <a:t>ihåg</a:t>
            </a:r>
            <a:r>
              <a:rPr lang="en-GB" dirty="0"/>
              <a:t>!</a:t>
            </a:r>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a:lnSpc>
                <a:spcPct val="150000"/>
              </a:lnSpc>
              <a:buFont typeface="Arial" panose="020B0604020202020204" pitchFamily="34" charset="0"/>
              <a:buChar char="•"/>
            </a:pPr>
            <a:r>
              <a:rPr lang="sv-SE" dirty="0"/>
              <a:t>Synliggör</a:t>
            </a:r>
          </a:p>
          <a:p>
            <a:pPr>
              <a:lnSpc>
                <a:spcPct val="150000"/>
              </a:lnSpc>
              <a:buFont typeface="Arial" panose="020B0604020202020204" pitchFamily="34" charset="0"/>
              <a:buChar char="•"/>
            </a:pPr>
            <a:r>
              <a:rPr lang="sv-SE" dirty="0"/>
              <a:t>Respekterande</a:t>
            </a:r>
          </a:p>
          <a:p>
            <a:pPr>
              <a:lnSpc>
                <a:spcPct val="150000"/>
              </a:lnSpc>
              <a:buFont typeface="Arial" panose="020B0604020202020204" pitchFamily="34" charset="0"/>
              <a:buChar char="•"/>
            </a:pPr>
            <a:r>
              <a:rPr lang="sv-SE" dirty="0"/>
              <a:t>Informera</a:t>
            </a:r>
          </a:p>
          <a:p>
            <a:pPr>
              <a:lnSpc>
                <a:spcPct val="150000"/>
              </a:lnSpc>
              <a:buFont typeface="Arial" panose="020B0604020202020204" pitchFamily="34" charset="0"/>
              <a:buChar char="•"/>
            </a:pPr>
            <a:r>
              <a:rPr lang="sv-SE" dirty="0"/>
              <a:t>Dubbel belöning</a:t>
            </a:r>
          </a:p>
          <a:p>
            <a:pPr>
              <a:lnSpc>
                <a:spcPct val="150000"/>
              </a:lnSpc>
              <a:buFont typeface="Arial" panose="020B0604020202020204" pitchFamily="34" charset="0"/>
              <a:buChar char="•"/>
            </a:pPr>
            <a:r>
              <a:rPr lang="sv-SE" dirty="0"/>
              <a:t>Bekräfta rimliga normer</a:t>
            </a:r>
          </a:p>
        </p:txBody>
      </p:sp>
    </p:spTree>
    <p:extLst>
      <p:ext uri="{BB962C8B-B14F-4D97-AF65-F5344CB8AC3E}">
        <p14:creationId xmlns:p14="http://schemas.microsoft.com/office/powerpoint/2010/main" val="28852425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en-GB" dirty="0" err="1"/>
              <a:t>Avslutning</a:t>
            </a:r>
            <a:endParaRPr lang="en-GB" dirty="0"/>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marL="0" indent="0">
              <a:lnSpc>
                <a:spcPct val="150000"/>
              </a:lnSpc>
              <a:buNone/>
            </a:pPr>
            <a:r>
              <a:rPr lang="sv-SE" dirty="0"/>
              <a:t>All kommunikation har en sändare och en mottagare - man sänder kanske inte alltid på samma frekvens som den andra mottar.</a:t>
            </a:r>
          </a:p>
        </p:txBody>
      </p:sp>
    </p:spTree>
    <p:extLst>
      <p:ext uri="{BB962C8B-B14F-4D97-AF65-F5344CB8AC3E}">
        <p14:creationId xmlns:p14="http://schemas.microsoft.com/office/powerpoint/2010/main" val="1341708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6191DB3-B8FA-5A4D-AD12-5703D48510AB}"/>
              </a:ext>
            </a:extLst>
          </p:cNvPr>
          <p:cNvSpPr>
            <a:spLocks noGrp="1"/>
          </p:cNvSpPr>
          <p:nvPr>
            <p:ph type="title"/>
          </p:nvPr>
        </p:nvSpPr>
        <p:spPr/>
        <p:txBody>
          <a:bodyPr/>
          <a:lstStyle/>
          <a:p>
            <a:r>
              <a:rPr lang="en-GB" dirty="0" err="1"/>
              <a:t>Avslutning</a:t>
            </a:r>
            <a:endParaRPr lang="en-GB" dirty="0"/>
          </a:p>
        </p:txBody>
      </p:sp>
      <p:sp>
        <p:nvSpPr>
          <p:cNvPr id="3" name="Platshållare för innehåll 2">
            <a:extLst>
              <a:ext uri="{FF2B5EF4-FFF2-40B4-BE49-F238E27FC236}">
                <a16:creationId xmlns:a16="http://schemas.microsoft.com/office/drawing/2014/main" id="{89A86225-7106-B847-BE06-B985C008908B}"/>
              </a:ext>
            </a:extLst>
          </p:cNvPr>
          <p:cNvSpPr>
            <a:spLocks noGrp="1"/>
          </p:cNvSpPr>
          <p:nvPr>
            <p:ph sz="half" idx="1"/>
          </p:nvPr>
        </p:nvSpPr>
        <p:spPr/>
        <p:txBody>
          <a:bodyPr>
            <a:normAutofit/>
          </a:bodyPr>
          <a:lstStyle/>
          <a:p>
            <a:pPr marL="0" indent="0">
              <a:lnSpc>
                <a:spcPct val="150000"/>
              </a:lnSpc>
              <a:buNone/>
            </a:pPr>
            <a:r>
              <a:rPr lang="sv-SE" dirty="0"/>
              <a:t>All kommunikation har en sändare och en mottagare - man sänder kanske inte alltid på samma frekvens som den andra mottar.</a:t>
            </a:r>
          </a:p>
          <a:p>
            <a:pPr marL="0" indent="0">
              <a:lnSpc>
                <a:spcPct val="150000"/>
              </a:lnSpc>
              <a:buNone/>
            </a:pPr>
            <a:r>
              <a:rPr lang="sv-SE" dirty="0"/>
              <a:t>Det jag tycker gör en bra ledare är någon som försöker sända på så många frekvenser som möjligt och som försöker lyssna på så många frekvenser som möjligt. </a:t>
            </a:r>
          </a:p>
        </p:txBody>
      </p:sp>
    </p:spTree>
    <p:extLst>
      <p:ext uri="{BB962C8B-B14F-4D97-AF65-F5344CB8AC3E}">
        <p14:creationId xmlns:p14="http://schemas.microsoft.com/office/powerpoint/2010/main" val="1795403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DD5A747-1DFA-D945-BF03-211A1B961799}"/>
              </a:ext>
            </a:extLst>
          </p:cNvPr>
          <p:cNvSpPr>
            <a:spLocks noGrp="1"/>
          </p:cNvSpPr>
          <p:nvPr>
            <p:ph type="title"/>
          </p:nvPr>
        </p:nvSpPr>
        <p:spPr/>
        <p:txBody>
          <a:bodyPr/>
          <a:lstStyle/>
          <a:p>
            <a:r>
              <a:rPr lang="sv-SE" dirty="0"/>
              <a:t>Tips!</a:t>
            </a:r>
          </a:p>
        </p:txBody>
      </p:sp>
      <p:sp>
        <p:nvSpPr>
          <p:cNvPr id="3" name="Platshållare för innehåll 2">
            <a:extLst>
              <a:ext uri="{FF2B5EF4-FFF2-40B4-BE49-F238E27FC236}">
                <a16:creationId xmlns:a16="http://schemas.microsoft.com/office/drawing/2014/main" id="{F48A6316-1629-314A-BF5A-FBDE6FBEEEE9}"/>
              </a:ext>
            </a:extLst>
          </p:cNvPr>
          <p:cNvSpPr>
            <a:spLocks noGrp="1"/>
          </p:cNvSpPr>
          <p:nvPr>
            <p:ph sz="half" idx="1"/>
          </p:nvPr>
        </p:nvSpPr>
        <p:spPr/>
        <p:txBody>
          <a:bodyPr>
            <a:normAutofit fontScale="62500" lnSpcReduction="20000"/>
          </a:bodyPr>
          <a:lstStyle/>
          <a:p>
            <a:pPr>
              <a:lnSpc>
                <a:spcPct val="150000"/>
              </a:lnSpc>
              <a:buFont typeface="Arial" panose="020B0604020202020204" pitchFamily="34" charset="0"/>
              <a:buChar char="•"/>
            </a:pPr>
            <a:r>
              <a:rPr lang="sv-SE" b="1" dirty="0"/>
              <a:t>Caroline Farberger om könsskillnader inom näringslivet: </a:t>
            </a:r>
            <a:r>
              <a:rPr lang="sv-SE" dirty="0">
                <a:hlinkClick r:id="rId3"/>
              </a:rPr>
              <a:t>https://sverigesradio.se/avsnitt/1416598</a:t>
            </a:r>
            <a:endParaRPr lang="sv-SE" dirty="0">
              <a:hlinkClick r:id="rId4"/>
            </a:endParaRPr>
          </a:p>
          <a:p>
            <a:pPr>
              <a:lnSpc>
                <a:spcPct val="150000"/>
              </a:lnSpc>
              <a:buFont typeface="Arial" panose="020B0604020202020204" pitchFamily="34" charset="0"/>
              <a:buChar char="•"/>
            </a:pPr>
            <a:r>
              <a:rPr lang="sv-SE" b="1" dirty="0" err="1"/>
              <a:t>How</a:t>
            </a:r>
            <a:r>
              <a:rPr lang="sv-SE" b="1" dirty="0"/>
              <a:t> </a:t>
            </a:r>
            <a:r>
              <a:rPr lang="sv-SE" b="1" dirty="0" err="1"/>
              <a:t>you</a:t>
            </a:r>
            <a:r>
              <a:rPr lang="sv-SE" b="1" dirty="0"/>
              <a:t> </a:t>
            </a:r>
            <a:r>
              <a:rPr lang="sv-SE" b="1" dirty="0" err="1"/>
              <a:t>can</a:t>
            </a:r>
            <a:r>
              <a:rPr lang="sv-SE" b="1" dirty="0"/>
              <a:t> </a:t>
            </a:r>
            <a:r>
              <a:rPr lang="sv-SE" b="1" dirty="0" err="1"/>
              <a:t>use</a:t>
            </a:r>
            <a:r>
              <a:rPr lang="sv-SE" b="1" dirty="0"/>
              <a:t> </a:t>
            </a:r>
            <a:r>
              <a:rPr lang="sv-SE" b="1" dirty="0" err="1"/>
              <a:t>impostor</a:t>
            </a:r>
            <a:r>
              <a:rPr lang="sv-SE" b="1" dirty="0"/>
              <a:t> </a:t>
            </a:r>
            <a:r>
              <a:rPr lang="sv-SE" b="1" dirty="0" err="1"/>
              <a:t>syndrome</a:t>
            </a:r>
            <a:r>
              <a:rPr lang="sv-SE" b="1" dirty="0"/>
              <a:t> to </a:t>
            </a:r>
            <a:r>
              <a:rPr lang="sv-SE" b="1" dirty="0" err="1"/>
              <a:t>your</a:t>
            </a:r>
            <a:r>
              <a:rPr lang="sv-SE" b="1" dirty="0"/>
              <a:t> benefit - Mike </a:t>
            </a:r>
            <a:r>
              <a:rPr lang="sv-SE" b="1" dirty="0" err="1"/>
              <a:t>Cannon</a:t>
            </a:r>
            <a:r>
              <a:rPr lang="sv-SE" b="1" dirty="0"/>
              <a:t>-Brookes: </a:t>
            </a:r>
            <a:r>
              <a:rPr lang="sv-SE" dirty="0">
                <a:hlinkClick r:id="rId4"/>
              </a:rPr>
              <a:t>https://ed.ted.com/lessons/how-you-can-use-impostor-syndrome-to-your-benefit-mike-cannon-brookes</a:t>
            </a:r>
            <a:endParaRPr lang="sv-SE" dirty="0"/>
          </a:p>
          <a:p>
            <a:pPr>
              <a:lnSpc>
                <a:spcPct val="150000"/>
              </a:lnSpc>
              <a:buFont typeface="Arial" panose="020B0604020202020204" pitchFamily="34" charset="0"/>
              <a:buChar char="•"/>
            </a:pPr>
            <a:r>
              <a:rPr lang="sv-SE" b="1" dirty="0" err="1"/>
              <a:t>Thoughtworks</a:t>
            </a:r>
            <a:r>
              <a:rPr lang="sv-SE" b="1" dirty="0"/>
              <a:t> blogg om inkludering (börja med: ”10 </a:t>
            </a:r>
            <a:r>
              <a:rPr lang="sv-SE" b="1" dirty="0" err="1"/>
              <a:t>things</a:t>
            </a:r>
            <a:r>
              <a:rPr lang="sv-SE" b="1" dirty="0"/>
              <a:t> </a:t>
            </a:r>
            <a:r>
              <a:rPr lang="sv-SE" b="1" dirty="0" err="1"/>
              <a:t>we</a:t>
            </a:r>
            <a:r>
              <a:rPr lang="sv-SE" b="1" dirty="0"/>
              <a:t> </a:t>
            </a:r>
            <a:r>
              <a:rPr lang="sv-SE" b="1" dirty="0" err="1"/>
              <a:t>did</a:t>
            </a:r>
            <a:r>
              <a:rPr lang="sv-SE" b="1" dirty="0"/>
              <a:t> to </a:t>
            </a:r>
            <a:r>
              <a:rPr lang="sv-SE" b="1" dirty="0" err="1"/>
              <a:t>climb</a:t>
            </a:r>
            <a:r>
              <a:rPr lang="sv-SE" b="1" dirty="0"/>
              <a:t> 261 </a:t>
            </a:r>
            <a:r>
              <a:rPr lang="sv-SE" b="1" dirty="0" err="1"/>
              <a:t>places</a:t>
            </a:r>
            <a:r>
              <a:rPr lang="sv-SE" b="1" dirty="0"/>
              <a:t> on </a:t>
            </a:r>
            <a:r>
              <a:rPr lang="sv-SE" b="1" dirty="0" err="1"/>
              <a:t>Stonewall's</a:t>
            </a:r>
            <a:r>
              <a:rPr lang="sv-SE" b="1" dirty="0"/>
              <a:t> </a:t>
            </a:r>
            <a:r>
              <a:rPr lang="sv-SE" b="1" dirty="0" err="1"/>
              <a:t>Equality</a:t>
            </a:r>
            <a:r>
              <a:rPr lang="sv-SE" b="1" dirty="0"/>
              <a:t> Index”): </a:t>
            </a:r>
            <a:r>
              <a:rPr lang="sv-SE" dirty="0">
                <a:hlinkClick r:id="rId5">
                  <a:extLst>
                    <a:ext uri="{A12FA001-AC4F-418D-AE19-62706E023703}">
                      <ahyp:hlinkClr xmlns:ahyp="http://schemas.microsoft.com/office/drawing/2018/hyperlinkcolor" val="tx"/>
                    </a:ext>
                  </a:extLst>
                </a:hlinkClick>
              </a:rPr>
              <a:t>https://www.thoughtworks.com/insights/inclusivity</a:t>
            </a:r>
            <a:endParaRPr lang="sv-SE" dirty="0"/>
          </a:p>
          <a:p>
            <a:pPr>
              <a:lnSpc>
                <a:spcPct val="150000"/>
              </a:lnSpc>
              <a:buFont typeface="Arial" panose="020B0604020202020204" pitchFamily="34" charset="0"/>
              <a:buChar char="•"/>
            </a:pPr>
            <a:r>
              <a:rPr lang="sv-SE" b="1" dirty="0"/>
              <a:t>Googles sammanfattning av studierna kring ”</a:t>
            </a:r>
            <a:r>
              <a:rPr lang="sv-SE" b="1" dirty="0" err="1"/>
              <a:t>Psychological</a:t>
            </a:r>
            <a:r>
              <a:rPr lang="sv-SE" b="1" dirty="0"/>
              <a:t> </a:t>
            </a:r>
            <a:r>
              <a:rPr lang="sv-SE" b="1" dirty="0" err="1"/>
              <a:t>Safety</a:t>
            </a:r>
            <a:r>
              <a:rPr lang="sv-SE" b="1" dirty="0"/>
              <a:t>”:  </a:t>
            </a:r>
            <a:r>
              <a:rPr lang="sv-SE" dirty="0">
                <a:hlinkClick r:id="rId6"/>
              </a:rPr>
              <a:t>https://rework.withgoogle.com/print/guides/5721312655835136/</a:t>
            </a:r>
            <a:r>
              <a:rPr lang="sv-SE" dirty="0"/>
              <a:t>, </a:t>
            </a:r>
            <a:r>
              <a:rPr lang="sv-SE" dirty="0">
                <a:hlinkClick r:id="rId7"/>
              </a:rPr>
              <a:t>https://www.nytimes.com/2016/02/28/magazine/what-google-learned-from-its-quest-to-build-the-perfect-team.html?smid=pl-share</a:t>
            </a:r>
            <a:endParaRPr lang="sv-SE" dirty="0"/>
          </a:p>
          <a:p>
            <a:pPr>
              <a:lnSpc>
                <a:spcPct val="150000"/>
              </a:lnSpc>
              <a:buFont typeface="Arial" panose="020B0604020202020204" pitchFamily="34" charset="0"/>
              <a:buChar char="•"/>
            </a:pPr>
            <a:r>
              <a:rPr lang="sv-SE" b="1" dirty="0"/>
              <a:t>Hela texten om </a:t>
            </a:r>
            <a:r>
              <a:rPr lang="sv-SE" b="1" dirty="0" err="1"/>
              <a:t>bekräftartekniker</a:t>
            </a:r>
            <a:r>
              <a:rPr lang="sv-SE" b="1" dirty="0"/>
              <a:t>: </a:t>
            </a:r>
            <a:r>
              <a:rPr lang="sv-SE" dirty="0">
                <a:hlinkClick r:id="rId8"/>
              </a:rPr>
              <a:t>https://www.jamstallt.se/docs/ENSU%20bekraftartekniker.pdf</a:t>
            </a:r>
            <a:endParaRPr lang="sv-SE" dirty="0"/>
          </a:p>
          <a:p>
            <a:endParaRPr lang="sv-SE" dirty="0"/>
          </a:p>
        </p:txBody>
      </p:sp>
    </p:spTree>
    <p:extLst>
      <p:ext uri="{BB962C8B-B14F-4D97-AF65-F5344CB8AC3E}">
        <p14:creationId xmlns:p14="http://schemas.microsoft.com/office/powerpoint/2010/main" val="22081742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924C9120-1CAF-06BE-1C81-9A6380FBC4CC}"/>
              </a:ext>
            </a:extLst>
          </p:cNvPr>
          <p:cNvPicPr>
            <a:picLocks noChangeAspect="1"/>
          </p:cNvPicPr>
          <p:nvPr/>
        </p:nvPicPr>
        <p:blipFill>
          <a:blip r:embed="rId2"/>
          <a:stretch>
            <a:fillRect/>
          </a:stretch>
        </p:blipFill>
        <p:spPr>
          <a:xfrm>
            <a:off x="2667000" y="0"/>
            <a:ext cx="6858000" cy="6858000"/>
          </a:xfrm>
          <a:prstGeom prst="rect">
            <a:avLst/>
          </a:prstGeom>
          <a:noFill/>
        </p:spPr>
      </p:pic>
    </p:spTree>
    <p:extLst>
      <p:ext uri="{BB962C8B-B14F-4D97-AF65-F5344CB8AC3E}">
        <p14:creationId xmlns:p14="http://schemas.microsoft.com/office/powerpoint/2010/main" val="3139970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AEDA343-3195-2649-AA9E-086DD29FE8E2}"/>
              </a:ext>
            </a:extLst>
          </p:cNvPr>
          <p:cNvSpPr>
            <a:spLocks noGrp="1"/>
          </p:cNvSpPr>
          <p:nvPr>
            <p:ph type="title"/>
          </p:nvPr>
        </p:nvSpPr>
        <p:spPr>
          <a:xfrm>
            <a:off x="887160" y="-209017"/>
            <a:ext cx="9439759" cy="1765892"/>
          </a:xfrm>
        </p:spPr>
        <p:txBody>
          <a:bodyPr/>
          <a:lstStyle/>
          <a:p>
            <a:pPr algn="ctr"/>
            <a:r>
              <a:rPr lang="en-GB" dirty="0"/>
              <a:t>Tack!</a:t>
            </a:r>
          </a:p>
        </p:txBody>
      </p:sp>
      <p:pic>
        <p:nvPicPr>
          <p:cNvPr id="4" name="Bildobjekt 3">
            <a:extLst>
              <a:ext uri="{FF2B5EF4-FFF2-40B4-BE49-F238E27FC236}">
                <a16:creationId xmlns:a16="http://schemas.microsoft.com/office/drawing/2014/main" id="{52C68292-ECFB-AB47-B03F-87F0FD0C569E}"/>
              </a:ext>
            </a:extLst>
          </p:cNvPr>
          <p:cNvPicPr>
            <a:picLocks noChangeAspect="1"/>
          </p:cNvPicPr>
          <p:nvPr/>
        </p:nvPicPr>
        <p:blipFill>
          <a:blip r:embed="rId2"/>
          <a:stretch>
            <a:fillRect/>
          </a:stretch>
        </p:blipFill>
        <p:spPr>
          <a:xfrm>
            <a:off x="1690577" y="1903199"/>
            <a:ext cx="8229277" cy="3793836"/>
          </a:xfrm>
          <a:prstGeom prst="rect">
            <a:avLst/>
          </a:prstGeom>
        </p:spPr>
      </p:pic>
    </p:spTree>
    <p:extLst>
      <p:ext uri="{BB962C8B-B14F-4D97-AF65-F5344CB8AC3E}">
        <p14:creationId xmlns:p14="http://schemas.microsoft.com/office/powerpoint/2010/main" val="1893862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1BBD29-DEB7-9E49-BCB8-57A3C17DDEE0}"/>
              </a:ext>
            </a:extLst>
          </p:cNvPr>
          <p:cNvSpPr>
            <a:spLocks noGrp="1"/>
          </p:cNvSpPr>
          <p:nvPr>
            <p:ph type="title"/>
          </p:nvPr>
        </p:nvSpPr>
        <p:spPr/>
        <p:txBody>
          <a:bodyPr/>
          <a:lstStyle/>
          <a:p>
            <a:r>
              <a:rPr lang="en-GB" dirty="0" err="1"/>
              <a:t>Lärdomar</a:t>
            </a:r>
            <a:endParaRPr lang="en-GB" dirty="0"/>
          </a:p>
        </p:txBody>
      </p:sp>
      <p:sp>
        <p:nvSpPr>
          <p:cNvPr id="3" name="Platshållare för innehåll 2">
            <a:extLst>
              <a:ext uri="{FF2B5EF4-FFF2-40B4-BE49-F238E27FC236}">
                <a16:creationId xmlns:a16="http://schemas.microsoft.com/office/drawing/2014/main" id="{66C63E23-3877-FE42-877C-CA58DF0F42DA}"/>
              </a:ext>
            </a:extLst>
          </p:cNvPr>
          <p:cNvSpPr>
            <a:spLocks noGrp="1"/>
          </p:cNvSpPr>
          <p:nvPr>
            <p:ph sz="half" idx="1"/>
          </p:nvPr>
        </p:nvSpPr>
        <p:spPr/>
        <p:txBody>
          <a:bodyPr/>
          <a:lstStyle/>
          <a:p>
            <a:pPr>
              <a:lnSpc>
                <a:spcPct val="150000"/>
              </a:lnSpc>
            </a:pPr>
            <a:r>
              <a:rPr lang="sv-SE" dirty="0"/>
              <a:t>Finns inga rum/organisationer som är universellt trygga, det kommer alltid finnas någon som inte känner sig välkommen. </a:t>
            </a:r>
          </a:p>
        </p:txBody>
      </p:sp>
    </p:spTree>
    <p:extLst>
      <p:ext uri="{BB962C8B-B14F-4D97-AF65-F5344CB8AC3E}">
        <p14:creationId xmlns:p14="http://schemas.microsoft.com/office/powerpoint/2010/main" val="74569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61BBD29-DEB7-9E49-BCB8-57A3C17DDEE0}"/>
              </a:ext>
            </a:extLst>
          </p:cNvPr>
          <p:cNvSpPr>
            <a:spLocks noGrp="1"/>
          </p:cNvSpPr>
          <p:nvPr>
            <p:ph type="title"/>
          </p:nvPr>
        </p:nvSpPr>
        <p:spPr/>
        <p:txBody>
          <a:bodyPr/>
          <a:lstStyle/>
          <a:p>
            <a:r>
              <a:rPr lang="en-GB" dirty="0" err="1"/>
              <a:t>Lärdomar</a:t>
            </a:r>
            <a:endParaRPr lang="en-GB" dirty="0"/>
          </a:p>
        </p:txBody>
      </p:sp>
      <p:sp>
        <p:nvSpPr>
          <p:cNvPr id="3" name="Platshållare för innehåll 2">
            <a:extLst>
              <a:ext uri="{FF2B5EF4-FFF2-40B4-BE49-F238E27FC236}">
                <a16:creationId xmlns:a16="http://schemas.microsoft.com/office/drawing/2014/main" id="{66C63E23-3877-FE42-877C-CA58DF0F42DA}"/>
              </a:ext>
            </a:extLst>
          </p:cNvPr>
          <p:cNvSpPr>
            <a:spLocks noGrp="1"/>
          </p:cNvSpPr>
          <p:nvPr>
            <p:ph sz="half" idx="1"/>
          </p:nvPr>
        </p:nvSpPr>
        <p:spPr/>
        <p:txBody>
          <a:bodyPr/>
          <a:lstStyle/>
          <a:p>
            <a:pPr>
              <a:lnSpc>
                <a:spcPct val="150000"/>
              </a:lnSpc>
            </a:pPr>
            <a:r>
              <a:rPr lang="sv-SE" dirty="0"/>
              <a:t>Finns inga rum/organisationer som är universellt trygga, det kommer alltid finnas någon som inte känner sig välkommen. </a:t>
            </a:r>
          </a:p>
          <a:p>
            <a:pPr>
              <a:lnSpc>
                <a:spcPct val="150000"/>
              </a:lnSpc>
            </a:pPr>
            <a:r>
              <a:rPr lang="sv-SE" dirty="0"/>
              <a:t>Men! Det finns sätt att sänka trösklar så att många vågar mer! Vågar ta diskussioner/konflikter hen tidigare duckat för och våga utmana sig! </a:t>
            </a:r>
          </a:p>
          <a:p>
            <a:pPr marL="0" indent="0">
              <a:lnSpc>
                <a:spcPct val="150000"/>
              </a:lnSpc>
              <a:buNone/>
            </a:pPr>
            <a:endParaRPr lang="sv-SE" dirty="0"/>
          </a:p>
        </p:txBody>
      </p:sp>
    </p:spTree>
    <p:extLst>
      <p:ext uri="{BB962C8B-B14F-4D97-AF65-F5344CB8AC3E}">
        <p14:creationId xmlns:p14="http://schemas.microsoft.com/office/powerpoint/2010/main" val="56770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5A5A2659-2C0C-934F-8220-D2319C7FC190}"/>
              </a:ext>
            </a:extLst>
          </p:cNvPr>
          <p:cNvSpPr>
            <a:spLocks noGrp="1"/>
          </p:cNvSpPr>
          <p:nvPr>
            <p:ph type="ctrTitle"/>
          </p:nvPr>
        </p:nvSpPr>
        <p:spPr>
          <a:xfrm>
            <a:off x="3390035" y="2235200"/>
            <a:ext cx="6988029" cy="2387600"/>
          </a:xfrm>
        </p:spPr>
        <p:txBody>
          <a:bodyPr/>
          <a:lstStyle/>
          <a:p>
            <a:pPr algn="l"/>
            <a:r>
              <a:rPr lang="sv-SE" dirty="0"/>
              <a:t>Alla olika – alla lika</a:t>
            </a:r>
            <a:br>
              <a:rPr lang="sv-SE" dirty="0"/>
            </a:br>
            <a:endParaRPr lang="en-GB" dirty="0"/>
          </a:p>
        </p:txBody>
      </p:sp>
    </p:spTree>
    <p:extLst>
      <p:ext uri="{BB962C8B-B14F-4D97-AF65-F5344CB8AC3E}">
        <p14:creationId xmlns:p14="http://schemas.microsoft.com/office/powerpoint/2010/main" val="595941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objekt 5" descr="En bild som visar skärmbild&#10;&#10;Automatiskt genererad beskrivning">
            <a:extLst>
              <a:ext uri="{FF2B5EF4-FFF2-40B4-BE49-F238E27FC236}">
                <a16:creationId xmlns:a16="http://schemas.microsoft.com/office/drawing/2014/main" id="{46AE9599-6A46-E44A-9EAC-FB835042A394}"/>
              </a:ext>
            </a:extLst>
          </p:cNvPr>
          <p:cNvPicPr>
            <a:picLocks noChangeAspect="1"/>
          </p:cNvPicPr>
          <p:nvPr/>
        </p:nvPicPr>
        <p:blipFill>
          <a:blip r:embed="rId3"/>
          <a:stretch>
            <a:fillRect/>
          </a:stretch>
        </p:blipFill>
        <p:spPr>
          <a:xfrm>
            <a:off x="1692562" y="588072"/>
            <a:ext cx="8806876" cy="5681855"/>
          </a:xfrm>
          <a:prstGeom prst="rect">
            <a:avLst/>
          </a:prstGeom>
        </p:spPr>
      </p:pic>
    </p:spTree>
    <p:extLst>
      <p:ext uri="{BB962C8B-B14F-4D97-AF65-F5344CB8AC3E}">
        <p14:creationId xmlns:p14="http://schemas.microsoft.com/office/powerpoint/2010/main" val="3715141589"/>
      </p:ext>
    </p:extLst>
  </p:cSld>
  <p:clrMapOvr>
    <a:masterClrMapping/>
  </p:clrMapOvr>
</p:sld>
</file>

<file path=ppt/theme/theme1.xml><?xml version="1.0" encoding="utf-8"?>
<a:theme xmlns:a="http://schemas.openxmlformats.org/drawingml/2006/main" name="Office-tema">
  <a:themeElements>
    <a:clrScheme name="Omegapoint färger">
      <a:dk1>
        <a:srgbClr val="003349"/>
      </a:dk1>
      <a:lt1>
        <a:srgbClr val="FEFFFF"/>
      </a:lt1>
      <a:dk2>
        <a:srgbClr val="383838"/>
      </a:dk2>
      <a:lt2>
        <a:srgbClr val="D7D2CB"/>
      </a:lt2>
      <a:accent1>
        <a:srgbClr val="F9BC2E"/>
      </a:accent1>
      <a:accent2>
        <a:srgbClr val="E87722"/>
      </a:accent2>
      <a:accent3>
        <a:srgbClr val="D7D2CB"/>
      </a:accent3>
      <a:accent4>
        <a:srgbClr val="286166"/>
      </a:accent4>
      <a:accent5>
        <a:srgbClr val="383838"/>
      </a:accent5>
      <a:accent6>
        <a:srgbClr val="FFFFFF"/>
      </a:accent6>
      <a:hlink>
        <a:srgbClr val="286166"/>
      </a:hlink>
      <a:folHlink>
        <a:srgbClr val="E8772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0" id="{1C2D2832-1C96-6A42-BC9D-702DBE8362D3}" vid="{EB3F6B03-D327-7E40-895C-E344C69D08B8}"/>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Office-tema</Template>
  <TotalTime>11260</TotalTime>
  <Words>4984</Words>
  <Application>Microsoft Macintosh PowerPoint</Application>
  <PresentationFormat>Bredbild</PresentationFormat>
  <Paragraphs>328</Paragraphs>
  <Slides>57</Slides>
  <Notes>51</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57</vt:i4>
      </vt:variant>
    </vt:vector>
  </HeadingPairs>
  <TitlesOfParts>
    <vt:vector size="63" baseType="lpstr">
      <vt:lpstr>Arial</vt:lpstr>
      <vt:lpstr>Calibri</vt:lpstr>
      <vt:lpstr>Courier New</vt:lpstr>
      <vt:lpstr>Roboto</vt:lpstr>
      <vt:lpstr>Roboto Medium</vt:lpstr>
      <vt:lpstr>Office-tema</vt:lpstr>
      <vt:lpstr>Normkritiskt  ledarskap </vt:lpstr>
      <vt:lpstr>Agenda</vt:lpstr>
      <vt:lpstr>PowerPoint-presentation</vt:lpstr>
      <vt:lpstr>PowerPoint-presentation</vt:lpstr>
      <vt:lpstr>PowerPoint-presentation</vt:lpstr>
      <vt:lpstr>Lärdomar</vt:lpstr>
      <vt:lpstr>Lärdomar</vt:lpstr>
      <vt:lpstr>Alla olika – alla lika </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Inkluderande tekniker</vt:lpstr>
      <vt:lpstr>Har dom fungerat?</vt:lpstr>
      <vt:lpstr>Har dom fungerat?</vt:lpstr>
      <vt:lpstr>Har dom fungerat?</vt:lpstr>
      <vt:lpstr>Har dom fungerat?</vt:lpstr>
      <vt:lpstr>PowerPoint-presentation</vt:lpstr>
      <vt:lpstr>Positionering – förmedla din kontext</vt:lpstr>
      <vt:lpstr>Positionering – syfte</vt:lpstr>
      <vt:lpstr>PowerPoint-presentation</vt:lpstr>
      <vt:lpstr>PowerPoint-presentation</vt:lpstr>
      <vt:lpstr>PowerPoint-presentation</vt:lpstr>
      <vt:lpstr>PowerPoint-presentation</vt:lpstr>
      <vt:lpstr>PowerPoint-presentation</vt:lpstr>
      <vt:lpstr>PowerPoint-presentation</vt:lpstr>
      <vt:lpstr>Språk</vt:lpstr>
      <vt:lpstr>Språk</vt:lpstr>
      <vt:lpstr>Språk</vt:lpstr>
      <vt:lpstr>Språk</vt:lpstr>
      <vt:lpstr>Språk</vt:lpstr>
      <vt:lpstr>Språk</vt:lpstr>
      <vt:lpstr>Språk</vt:lpstr>
      <vt:lpstr>Synliggörande av struktur</vt:lpstr>
      <vt:lpstr>Synliggörande av struktur</vt:lpstr>
      <vt:lpstr>Härskartekniker</vt:lpstr>
      <vt:lpstr>PowerPoint-presentation</vt:lpstr>
      <vt:lpstr>Motsats till härskartekniker</vt:lpstr>
      <vt:lpstr>Härskartekniker – Motstrategier – Bekräftartekniker</vt:lpstr>
      <vt:lpstr>Osynliggör – Ta plats – Synliggör</vt:lpstr>
      <vt:lpstr>Förlöjligande – Ifrågasätta – Respekterande</vt:lpstr>
      <vt:lpstr>Undanhållande av information –  Korten på bordet – Informera</vt:lpstr>
      <vt:lpstr>Dubbel bestraffning – Bryta mönstret– Dubbel belöning</vt:lpstr>
      <vt:lpstr>Påläggande av skuld och skam – Intellektualisera – Bekräfta rimliga normer</vt:lpstr>
      <vt:lpstr>Kom ihåg!</vt:lpstr>
      <vt:lpstr>Avslutning</vt:lpstr>
      <vt:lpstr>Avslutning</vt:lpstr>
      <vt:lpstr>Tips!</vt:lpstr>
      <vt:lpstr>PowerPoint-presentation</vt:lpstr>
      <vt:lpstr>Tack!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Therese Laurin</dc:creator>
  <cp:lastModifiedBy>Andrea Berglund</cp:lastModifiedBy>
  <cp:revision>406</cp:revision>
  <dcterms:created xsi:type="dcterms:W3CDTF">2019-10-07T11:16:20Z</dcterms:created>
  <dcterms:modified xsi:type="dcterms:W3CDTF">2022-11-17T15:51:53Z</dcterms:modified>
</cp:coreProperties>
</file>